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471" r:id="rId4"/>
    <p:sldId id="480" r:id="rId5"/>
    <p:sldId id="472" r:id="rId6"/>
    <p:sldId id="308" r:id="rId7"/>
    <p:sldId id="487" r:id="rId8"/>
    <p:sldId id="488" r:id="rId9"/>
    <p:sldId id="486" r:id="rId10"/>
    <p:sldId id="473" r:id="rId11"/>
    <p:sldId id="490" r:id="rId12"/>
    <p:sldId id="493" r:id="rId13"/>
    <p:sldId id="475" r:id="rId14"/>
    <p:sldId id="491" r:id="rId15"/>
    <p:sldId id="474" r:id="rId16"/>
    <p:sldId id="310" r:id="rId17"/>
    <p:sldId id="481" r:id="rId18"/>
    <p:sldId id="492" r:id="rId19"/>
    <p:sldId id="483" r:id="rId20"/>
    <p:sldId id="484" r:id="rId21"/>
    <p:sldId id="4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crcpd.org/Pubs/QC-Docs/QC-Vol3-Web.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Identify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used in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Imaging</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C18.6  Maintaining Medical Imaging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965819" y="2071794"/>
            <a:ext cx="4539631" cy="2031325"/>
          </a:xfrm>
          <a:prstGeom prst="rect">
            <a:avLst/>
          </a:prstGeom>
        </p:spPr>
        <p:txBody>
          <a:bodyPr wrap="square">
            <a:spAutoFit/>
          </a:bodyPr>
          <a:lstStyle/>
          <a:p>
            <a:r>
              <a:rPr lang="en-GB" b="1" dirty="0" smtClean="0">
                <a:solidFill>
                  <a:srgbClr val="7030A0"/>
                </a:solidFill>
                <a:latin typeface="+mj-lt"/>
                <a:ea typeface="Times New Roman" panose="02020603050405020304" pitchFamily="18" charset="0"/>
                <a:cs typeface="Times New Roman" panose="02020603050405020304" pitchFamily="18" charset="0"/>
              </a:rPr>
              <a:t>Medical </a:t>
            </a:r>
            <a:r>
              <a:rPr lang="en-GB" b="1" dirty="0">
                <a:solidFill>
                  <a:srgbClr val="7030A0"/>
                </a:solidFill>
                <a:latin typeface="+mj-lt"/>
                <a:ea typeface="Times New Roman" panose="02020603050405020304" pitchFamily="18" charset="0"/>
                <a:cs typeface="Times New Roman" panose="02020603050405020304" pitchFamily="18" charset="0"/>
              </a:rPr>
              <a:t>imaging department</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Function</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Personnel</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Equipment </a:t>
            </a:r>
            <a:r>
              <a:rPr lang="en-GB" dirty="0">
                <a:latin typeface="+mj-lt"/>
                <a:ea typeface="Times New Roman" panose="02020603050405020304" pitchFamily="18" charset="0"/>
                <a:cs typeface="Times New Roman" panose="02020603050405020304" pitchFamily="18" charset="0"/>
              </a:rPr>
              <a:t>in the department</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Quality </a:t>
            </a:r>
            <a:r>
              <a:rPr lang="en-GB" dirty="0">
                <a:latin typeface="+mj-lt"/>
                <a:ea typeface="Times New Roman" panose="02020603050405020304" pitchFamily="18" charset="0"/>
                <a:cs typeface="Times New Roman" panose="02020603050405020304" pitchFamily="18" charset="0"/>
              </a:rPr>
              <a:t>control in the department</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Quality </a:t>
            </a:r>
            <a:r>
              <a:rPr lang="en-GB" dirty="0">
                <a:latin typeface="+mj-lt"/>
                <a:ea typeface="Times New Roman" panose="02020603050405020304" pitchFamily="18" charset="0"/>
                <a:cs typeface="Times New Roman" panose="02020603050405020304" pitchFamily="18" charset="0"/>
              </a:rPr>
              <a:t>assurance in the department</a:t>
            </a:r>
          </a:p>
          <a:p>
            <a:pPr marL="285750" indent="-285750">
              <a:buFont typeface="Courier New" panose="02070309020205020404" pitchFamily="49" charset="0"/>
              <a:buChar char="o"/>
            </a:pPr>
            <a:endParaRPr lang="en-GB" dirty="0">
              <a:effectLst/>
              <a:latin typeface="+mj-lt"/>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18.6.1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Identify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in a medical imaging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department</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6" name="Afbeelding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5719" y="1928604"/>
            <a:ext cx="5406824" cy="2451743"/>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4009878" y="4470236"/>
            <a:ext cx="2227803" cy="923330"/>
          </a:xfrm>
          <a:prstGeom prst="rect">
            <a:avLst/>
          </a:prstGeom>
        </p:spPr>
        <p:txBody>
          <a:bodyPr wrap="square">
            <a:spAutoFit/>
          </a:bodyPr>
          <a:lstStyle/>
          <a:p>
            <a:pPr lvl="0" algn="ctr"/>
            <a:r>
              <a:rPr lang="en-GB" b="1" i="1" dirty="0" smtClean="0">
                <a:solidFill>
                  <a:srgbClr val="000000"/>
                </a:solidFill>
                <a:latin typeface="+mj-lt"/>
              </a:rPr>
              <a:t>X-ray ‘C-arm’ - with Image Intensifier - for use during surgery</a:t>
            </a:r>
            <a:endParaRPr lang="en-GB" b="1" i="1" dirty="0">
              <a:solidFill>
                <a:srgbClr val="000000"/>
              </a:solidFill>
              <a:latin typeface="+mj-lt"/>
            </a:endParaRPr>
          </a:p>
        </p:txBody>
      </p: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Fluoroscopy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9719" y="1282171"/>
            <a:ext cx="6393670" cy="646331"/>
          </a:xfrm>
          <a:prstGeom prst="rect">
            <a:avLst/>
          </a:prstGeom>
        </p:spPr>
        <p:txBody>
          <a:bodyPr wrap="square">
            <a:spAutoFit/>
          </a:bodyPr>
          <a:lstStyle/>
          <a:p>
            <a:pPr lvl="0"/>
            <a:r>
              <a:rPr lang="en-GB" dirty="0" smtClean="0">
                <a:solidFill>
                  <a:srgbClr val="000000"/>
                </a:solidFill>
                <a:latin typeface="+mj-lt"/>
              </a:rPr>
              <a:t>Fluoroscopy  uses X-ray to make film, rather than still photo’s, to investigate objects that move. This is called </a:t>
            </a:r>
            <a:r>
              <a:rPr lang="en-GB" b="1" dirty="0" smtClean="0">
                <a:solidFill>
                  <a:srgbClr val="7030A0"/>
                </a:solidFill>
                <a:latin typeface="+mj-lt"/>
              </a:rPr>
              <a:t>dynamic imaging</a:t>
            </a:r>
            <a:r>
              <a:rPr lang="en-GB" dirty="0" smtClean="0">
                <a:solidFill>
                  <a:srgbClr val="000000"/>
                </a:solidFill>
                <a:latin typeface="+mj-lt"/>
              </a:rPr>
              <a:t>. </a:t>
            </a:r>
            <a:endParaRPr lang="en-GB" dirty="0">
              <a:solidFill>
                <a:srgbClr val="000000"/>
              </a:solidFill>
              <a:latin typeface="+mj-lt"/>
            </a:endParaRPr>
          </a:p>
        </p:txBody>
      </p:sp>
      <p:sp>
        <p:nvSpPr>
          <p:cNvPr id="4" name="Rechthoek 3"/>
          <p:cNvSpPr/>
          <p:nvPr/>
        </p:nvSpPr>
        <p:spPr>
          <a:xfrm>
            <a:off x="467704" y="2070453"/>
            <a:ext cx="6479737" cy="1200329"/>
          </a:xfrm>
          <a:prstGeom prst="rect">
            <a:avLst/>
          </a:prstGeom>
        </p:spPr>
        <p:txBody>
          <a:bodyPr wrap="square">
            <a:spAutoFit/>
          </a:bodyPr>
          <a:lstStyle/>
          <a:p>
            <a:pPr lvl="0"/>
            <a:r>
              <a:rPr lang="en-GB" dirty="0" smtClean="0">
                <a:solidFill>
                  <a:srgbClr val="000000"/>
                </a:solidFill>
                <a:latin typeface="Calibri Light" panose="020F0302020204030204"/>
              </a:rPr>
              <a:t>Conventionally, this is achieved by receiving the X-ray radiation on a fluorescent screen, coupled to an </a:t>
            </a:r>
            <a:r>
              <a:rPr lang="en-GB" b="1" dirty="0" smtClean="0">
                <a:solidFill>
                  <a:srgbClr val="7030A0"/>
                </a:solidFill>
                <a:latin typeface="Calibri Light" panose="020F0302020204030204"/>
              </a:rPr>
              <a:t>image </a:t>
            </a:r>
            <a:r>
              <a:rPr lang="en-GB" b="1" dirty="0">
                <a:solidFill>
                  <a:srgbClr val="7030A0"/>
                </a:solidFill>
                <a:latin typeface="Calibri Light" panose="020F0302020204030204"/>
              </a:rPr>
              <a:t>intensifier </a:t>
            </a:r>
            <a:r>
              <a:rPr lang="en-GB" b="1" dirty="0" smtClean="0">
                <a:solidFill>
                  <a:srgbClr val="7030A0"/>
                </a:solidFill>
                <a:latin typeface="Calibri Light" panose="020F0302020204030204"/>
              </a:rPr>
              <a:t>tube</a:t>
            </a:r>
            <a:r>
              <a:rPr lang="en-GB" dirty="0" smtClean="0">
                <a:solidFill>
                  <a:srgbClr val="000000"/>
                </a:solidFill>
                <a:latin typeface="Calibri Light" panose="020F0302020204030204"/>
              </a:rPr>
              <a:t>. The optical light output of the Image Intensifier is picked up by a CCD camera and displayed on a monitor. </a:t>
            </a:r>
          </a:p>
        </p:txBody>
      </p:sp>
      <p:pic>
        <p:nvPicPr>
          <p:cNvPr id="13" name="Afbeelding 12"/>
          <p:cNvPicPr>
            <a:picLocks noChangeAspect="1"/>
          </p:cNvPicPr>
          <p:nvPr/>
        </p:nvPicPr>
        <p:blipFill rotWithShape="1">
          <a:blip r:embed="rId2" cstate="screen">
            <a:extLst>
              <a:ext uri="{28A0092B-C50C-407E-A947-70E740481C1C}">
                <a14:useLocalDpi xmlns:a14="http://schemas.microsoft.com/office/drawing/2010/main"/>
              </a:ext>
            </a:extLst>
          </a:blip>
          <a:srcRect l="14381" t="4498" r="11236" b="947"/>
          <a:stretch/>
        </p:blipFill>
        <p:spPr>
          <a:xfrm>
            <a:off x="8613092" y="3368932"/>
            <a:ext cx="2857500" cy="2419460"/>
          </a:xfrm>
          <a:prstGeom prst="rect">
            <a:avLst/>
          </a:prstGeom>
        </p:spPr>
      </p:pic>
      <p:sp>
        <p:nvSpPr>
          <p:cNvPr id="18" name="Rechthoek 17"/>
          <p:cNvSpPr/>
          <p:nvPr/>
        </p:nvSpPr>
        <p:spPr>
          <a:xfrm>
            <a:off x="458190" y="3247153"/>
            <a:ext cx="5631883" cy="646331"/>
          </a:xfrm>
          <a:prstGeom prst="rect">
            <a:avLst/>
          </a:prstGeom>
        </p:spPr>
        <p:txBody>
          <a:bodyPr wrap="square">
            <a:spAutoFit/>
          </a:bodyPr>
          <a:lstStyle/>
          <a:p>
            <a:pPr lvl="0"/>
            <a:r>
              <a:rPr lang="en-GB" dirty="0" smtClean="0">
                <a:solidFill>
                  <a:srgbClr val="000000"/>
                </a:solidFill>
                <a:latin typeface="Calibri Light" panose="020F0302020204030204"/>
              </a:rPr>
              <a:t>However, also </a:t>
            </a:r>
            <a:r>
              <a:rPr lang="en-GB" dirty="0">
                <a:solidFill>
                  <a:srgbClr val="000000"/>
                </a:solidFill>
                <a:latin typeface="Calibri Light" panose="020F0302020204030204"/>
              </a:rPr>
              <a:t>for dynamic imaging, detector technology has moved to </a:t>
            </a:r>
            <a:r>
              <a:rPr lang="en-GB" b="1" dirty="0">
                <a:solidFill>
                  <a:srgbClr val="7030A0"/>
                </a:solidFill>
                <a:latin typeface="Calibri Light" panose="020F0302020204030204"/>
              </a:rPr>
              <a:t>Flat Detector </a:t>
            </a:r>
            <a:r>
              <a:rPr lang="en-GB" b="1" dirty="0" smtClean="0">
                <a:solidFill>
                  <a:srgbClr val="7030A0"/>
                </a:solidFill>
                <a:latin typeface="Calibri Light" panose="020F0302020204030204"/>
              </a:rPr>
              <a:t>technology</a:t>
            </a:r>
            <a:r>
              <a:rPr lang="en-GB" dirty="0">
                <a:solidFill>
                  <a:srgbClr val="000000"/>
                </a:solidFill>
                <a:latin typeface="Calibri Light" panose="020F0302020204030204"/>
              </a:rPr>
              <a:t>. </a:t>
            </a:r>
          </a:p>
        </p:txBody>
      </p:sp>
      <p:sp>
        <p:nvSpPr>
          <p:cNvPr id="19" name="Rechthoek 18"/>
          <p:cNvSpPr/>
          <p:nvPr/>
        </p:nvSpPr>
        <p:spPr>
          <a:xfrm>
            <a:off x="8255001" y="2499163"/>
            <a:ext cx="3462866" cy="646331"/>
          </a:xfrm>
          <a:prstGeom prst="rect">
            <a:avLst/>
          </a:prstGeom>
        </p:spPr>
        <p:txBody>
          <a:bodyPr wrap="square">
            <a:spAutoFit/>
          </a:bodyPr>
          <a:lstStyle/>
          <a:p>
            <a:pPr lvl="0" algn="ctr"/>
            <a:r>
              <a:rPr lang="en-GB" b="1" i="1" dirty="0" smtClean="0">
                <a:solidFill>
                  <a:srgbClr val="000000"/>
                </a:solidFill>
                <a:latin typeface="+mj-lt"/>
              </a:rPr>
              <a:t>Diagram of Image Intensifier based system for dynamic X-ray imaging</a:t>
            </a:r>
            <a:endParaRPr lang="en-GB" b="1" i="1" dirty="0">
              <a:solidFill>
                <a:srgbClr val="000000"/>
              </a:solidFill>
              <a:latin typeface="+mj-lt"/>
            </a:endParaRPr>
          </a:p>
        </p:txBody>
      </p:sp>
      <p:pic>
        <p:nvPicPr>
          <p:cNvPr id="2050" name="Picture 2" descr="http://www.philips.co.uk/b-dam/b2bhc/master/sites/lig/orthopedic/fracture-repair/bv-pulsera-desktop.jpg"/>
          <p:cNvPicPr>
            <a:picLocks noChangeAspect="1" noChangeArrowheads="1"/>
          </p:cNvPicPr>
          <p:nvPr/>
        </p:nvPicPr>
        <p:blipFill rotWithShape="1">
          <a:blip r:embed="rId3">
            <a:extLst>
              <a:ext uri="{28A0092B-C50C-407E-A947-70E740481C1C}">
                <a14:useLocalDpi xmlns:a14="http://schemas.microsoft.com/office/drawing/2010/main" val="0"/>
              </a:ext>
            </a:extLst>
          </a:blip>
          <a:srcRect l="12343" r="14040"/>
          <a:stretch/>
        </p:blipFill>
        <p:spPr bwMode="auto">
          <a:xfrm>
            <a:off x="767884" y="4006743"/>
            <a:ext cx="3014071" cy="2311550"/>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p:cNvSpPr/>
          <p:nvPr/>
        </p:nvSpPr>
        <p:spPr>
          <a:xfrm>
            <a:off x="8625465" y="5738735"/>
            <a:ext cx="3018622" cy="646331"/>
          </a:xfrm>
          <a:prstGeom prst="rect">
            <a:avLst/>
          </a:prstGeom>
        </p:spPr>
        <p:txBody>
          <a:bodyPr wrap="square">
            <a:spAutoFit/>
          </a:bodyPr>
          <a:lstStyle/>
          <a:p>
            <a:pPr lvl="0" algn="ctr"/>
            <a:r>
              <a:rPr lang="en-GB" b="1" i="1" dirty="0" smtClean="0">
                <a:solidFill>
                  <a:srgbClr val="000000"/>
                </a:solidFill>
                <a:latin typeface="+mj-lt"/>
              </a:rPr>
              <a:t>Image Intensifiers with different sizes</a:t>
            </a:r>
            <a:endParaRPr lang="en-GB" b="1" i="1" dirty="0">
              <a:solidFill>
                <a:srgbClr val="000000"/>
              </a:solidFill>
              <a:latin typeface="+mj-lt"/>
            </a:endParaRPr>
          </a:p>
        </p:txBody>
      </p:sp>
      <p:sp>
        <p:nvSpPr>
          <p:cNvPr id="8" name="PIJL-RECHTS 7"/>
          <p:cNvSpPr/>
          <p:nvPr/>
        </p:nvSpPr>
        <p:spPr>
          <a:xfrm flipH="1">
            <a:off x="3336497" y="4851225"/>
            <a:ext cx="560114" cy="170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fbeelding 2"/>
          <p:cNvPicPr>
            <a:picLocks noChangeAspect="1"/>
          </p:cNvPicPr>
          <p:nvPr/>
        </p:nvPicPr>
        <p:blipFill rotWithShape="1">
          <a:blip r:embed="rId4"/>
          <a:srcRect l="2110" t="5068" r="1421" b="10183"/>
          <a:stretch/>
        </p:blipFill>
        <p:spPr>
          <a:xfrm>
            <a:off x="7213599" y="160867"/>
            <a:ext cx="4598181" cy="2235200"/>
          </a:xfrm>
          <a:prstGeom prst="rect">
            <a:avLst/>
          </a:prstGeom>
        </p:spPr>
      </p:pic>
    </p:spTree>
    <p:extLst>
      <p:ext uri="{BB962C8B-B14F-4D97-AF65-F5344CB8AC3E}">
        <p14:creationId xmlns:p14="http://schemas.microsoft.com/office/powerpoint/2010/main" val="349224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3725" y="1481498"/>
            <a:ext cx="1994850" cy="1813499"/>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05490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Fluoroscopy: some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3153528" y="1693810"/>
            <a:ext cx="5992547" cy="1477328"/>
          </a:xfrm>
          <a:prstGeom prst="rect">
            <a:avLst/>
          </a:prstGeom>
        </p:spPr>
        <p:txBody>
          <a:bodyPr wrap="square">
            <a:spAutoFit/>
          </a:bodyPr>
          <a:lstStyle/>
          <a:p>
            <a:pPr lvl="0"/>
            <a:r>
              <a:rPr lang="en-GB" dirty="0" smtClean="0">
                <a:solidFill>
                  <a:srgbClr val="000000"/>
                </a:solidFill>
                <a:latin typeface="+mj-lt"/>
              </a:rPr>
              <a:t>A common application of fluoroscopy is the investigation of </a:t>
            </a:r>
            <a:r>
              <a:rPr lang="en-GB" dirty="0">
                <a:solidFill>
                  <a:srgbClr val="000000"/>
                </a:solidFill>
                <a:latin typeface="+mj-lt"/>
              </a:rPr>
              <a:t>the </a:t>
            </a:r>
            <a:r>
              <a:rPr lang="en-GB" dirty="0" smtClean="0">
                <a:solidFill>
                  <a:srgbClr val="000000"/>
                </a:solidFill>
                <a:latin typeface="+mj-lt"/>
              </a:rPr>
              <a:t>stomach and intestines. For this, radiocontrast </a:t>
            </a:r>
            <a:r>
              <a:rPr lang="en-GB" dirty="0">
                <a:solidFill>
                  <a:srgbClr val="000000"/>
                </a:solidFill>
                <a:latin typeface="+mj-lt"/>
              </a:rPr>
              <a:t>agents </a:t>
            </a:r>
            <a:r>
              <a:rPr lang="en-GB" dirty="0" smtClean="0">
                <a:solidFill>
                  <a:srgbClr val="000000"/>
                </a:solidFill>
                <a:latin typeface="+mj-lt"/>
              </a:rPr>
              <a:t>(e.g. Barium Sulphate) are swallowed by the </a:t>
            </a:r>
            <a:r>
              <a:rPr lang="en-GB" dirty="0">
                <a:solidFill>
                  <a:srgbClr val="000000"/>
                </a:solidFill>
                <a:latin typeface="+mj-lt"/>
              </a:rPr>
              <a:t>patient to </a:t>
            </a:r>
            <a:r>
              <a:rPr lang="en-GB" dirty="0" smtClean="0">
                <a:solidFill>
                  <a:srgbClr val="000000"/>
                </a:solidFill>
                <a:latin typeface="+mj-lt"/>
              </a:rPr>
              <a:t>outline the anatomy </a:t>
            </a:r>
            <a:r>
              <a:rPr lang="en-GB" dirty="0">
                <a:solidFill>
                  <a:srgbClr val="000000"/>
                </a:solidFill>
                <a:latin typeface="+mj-lt"/>
              </a:rPr>
              <a:t>and functioning of the </a:t>
            </a:r>
            <a:r>
              <a:rPr lang="en-GB" dirty="0" smtClean="0">
                <a:solidFill>
                  <a:srgbClr val="000000"/>
                </a:solidFill>
                <a:latin typeface="+mj-lt"/>
              </a:rPr>
              <a:t>organs</a:t>
            </a:r>
            <a:r>
              <a:rPr lang="en-GB" dirty="0">
                <a:solidFill>
                  <a:srgbClr val="000000"/>
                </a:solidFill>
                <a:latin typeface="+mj-lt"/>
              </a:rPr>
              <a:t>. These </a:t>
            </a:r>
            <a:r>
              <a:rPr lang="en-GB" dirty="0" smtClean="0">
                <a:solidFill>
                  <a:srgbClr val="000000"/>
                </a:solidFill>
                <a:latin typeface="+mj-lt"/>
              </a:rPr>
              <a:t>agents </a:t>
            </a:r>
            <a:r>
              <a:rPr lang="en-GB" dirty="0">
                <a:solidFill>
                  <a:srgbClr val="000000"/>
                </a:solidFill>
                <a:latin typeface="+mj-lt"/>
              </a:rPr>
              <a:t>strongly absorb </a:t>
            </a:r>
            <a:r>
              <a:rPr lang="en-GB" dirty="0" smtClean="0">
                <a:solidFill>
                  <a:srgbClr val="000000"/>
                </a:solidFill>
                <a:latin typeface="+mj-lt"/>
              </a:rPr>
              <a:t>X-rays and show up in the image as white areas. </a:t>
            </a:r>
          </a:p>
        </p:txBody>
      </p:sp>
      <p:pic>
        <p:nvPicPr>
          <p:cNvPr id="8" name="Afbeelding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2453" y="1069183"/>
            <a:ext cx="2169952" cy="2523200"/>
          </a:xfrm>
          <a:prstGeom prst="rect">
            <a:avLst/>
          </a:prstGeom>
        </p:spPr>
      </p:pic>
      <p:sp>
        <p:nvSpPr>
          <p:cNvPr id="18" name="Rechthoek 17"/>
          <p:cNvSpPr/>
          <p:nvPr/>
        </p:nvSpPr>
        <p:spPr>
          <a:xfrm>
            <a:off x="48528" y="3279434"/>
            <a:ext cx="3018622" cy="369332"/>
          </a:xfrm>
          <a:prstGeom prst="rect">
            <a:avLst/>
          </a:prstGeom>
        </p:spPr>
        <p:txBody>
          <a:bodyPr wrap="square">
            <a:spAutoFit/>
          </a:bodyPr>
          <a:lstStyle/>
          <a:p>
            <a:pPr lvl="0" algn="ctr"/>
            <a:r>
              <a:rPr lang="en-GB" b="1" i="1" dirty="0" smtClean="0">
                <a:solidFill>
                  <a:srgbClr val="000000"/>
                </a:solidFill>
                <a:latin typeface="+mj-lt"/>
              </a:rPr>
              <a:t>swallowing contrast material</a:t>
            </a:r>
            <a:endParaRPr lang="en-GB" b="1" i="1" dirty="0">
              <a:solidFill>
                <a:srgbClr val="000000"/>
              </a:solidFill>
              <a:latin typeface="+mj-lt"/>
            </a:endParaRPr>
          </a:p>
        </p:txBody>
      </p:sp>
      <p:sp>
        <p:nvSpPr>
          <p:cNvPr id="20" name="Rechthoek 19"/>
          <p:cNvSpPr/>
          <p:nvPr/>
        </p:nvSpPr>
        <p:spPr>
          <a:xfrm>
            <a:off x="8708263" y="3510882"/>
            <a:ext cx="3018622" cy="369332"/>
          </a:xfrm>
          <a:prstGeom prst="rect">
            <a:avLst/>
          </a:prstGeom>
        </p:spPr>
        <p:txBody>
          <a:bodyPr wrap="square">
            <a:spAutoFit/>
          </a:bodyPr>
          <a:lstStyle/>
          <a:p>
            <a:pPr lvl="0" algn="ctr"/>
            <a:r>
              <a:rPr lang="en-GB" b="1" i="1" dirty="0" smtClean="0">
                <a:solidFill>
                  <a:srgbClr val="000000"/>
                </a:solidFill>
                <a:latin typeface="+mj-lt"/>
              </a:rPr>
              <a:t>intestines</a:t>
            </a:r>
            <a:endParaRPr lang="en-GB" b="1" i="1" dirty="0">
              <a:solidFill>
                <a:srgbClr val="000000"/>
              </a:solidFill>
              <a:latin typeface="+mj-lt"/>
            </a:endParaRPr>
          </a:p>
        </p:txBody>
      </p:sp>
      <p:grpSp>
        <p:nvGrpSpPr>
          <p:cNvPr id="13" name="Groep 12"/>
          <p:cNvGrpSpPr/>
          <p:nvPr/>
        </p:nvGrpSpPr>
        <p:grpSpPr>
          <a:xfrm>
            <a:off x="575606" y="3891642"/>
            <a:ext cx="11286882" cy="2521233"/>
            <a:chOff x="575606" y="3891642"/>
            <a:chExt cx="11286882" cy="2521233"/>
          </a:xfrm>
        </p:grpSpPr>
        <p:grpSp>
          <p:nvGrpSpPr>
            <p:cNvPr id="4" name="Groep 3"/>
            <p:cNvGrpSpPr/>
            <p:nvPr/>
          </p:nvGrpSpPr>
          <p:grpSpPr>
            <a:xfrm>
              <a:off x="575606" y="3891642"/>
              <a:ext cx="11286882" cy="2521233"/>
              <a:chOff x="575606" y="3891642"/>
              <a:chExt cx="11286882" cy="2521233"/>
            </a:xfrm>
          </p:grpSpPr>
          <p:sp>
            <p:nvSpPr>
              <p:cNvPr id="19" name="Rechthoek 18"/>
              <p:cNvSpPr/>
              <p:nvPr/>
            </p:nvSpPr>
            <p:spPr>
              <a:xfrm>
                <a:off x="575606" y="6033584"/>
                <a:ext cx="2092969" cy="369332"/>
              </a:xfrm>
              <a:prstGeom prst="rect">
                <a:avLst/>
              </a:prstGeom>
            </p:spPr>
            <p:txBody>
              <a:bodyPr wrap="square">
                <a:spAutoFit/>
              </a:bodyPr>
              <a:lstStyle/>
              <a:p>
                <a:pPr lvl="0" algn="ctr"/>
                <a:r>
                  <a:rPr lang="en-GB" b="1" i="1" dirty="0" smtClean="0">
                    <a:solidFill>
                      <a:srgbClr val="000000"/>
                    </a:solidFill>
                    <a:latin typeface="+mj-lt"/>
                  </a:rPr>
                  <a:t>aorta and kidneys </a:t>
                </a:r>
              </a:p>
            </p:txBody>
          </p:sp>
          <p:sp>
            <p:nvSpPr>
              <p:cNvPr id="7" name="Rechthoek 6"/>
              <p:cNvSpPr/>
              <p:nvPr/>
            </p:nvSpPr>
            <p:spPr>
              <a:xfrm>
                <a:off x="3153528" y="4038987"/>
                <a:ext cx="5825102" cy="2108269"/>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In another application, Iodine-based contrast material is injected to delineate the blood vessels. These are investigated for potential blockages and other anomalies. </a:t>
                </a:r>
              </a:p>
              <a:p>
                <a:pPr lvl="0">
                  <a:spcAft>
                    <a:spcPts val="600"/>
                  </a:spcAft>
                </a:pPr>
                <a:r>
                  <a:rPr lang="en-GB" dirty="0" smtClean="0">
                    <a:solidFill>
                      <a:srgbClr val="000000"/>
                    </a:solidFill>
                    <a:latin typeface="Calibri Light" panose="020F0302020204030204"/>
                  </a:rPr>
                  <a:t>‘</a:t>
                </a:r>
                <a:r>
                  <a:rPr lang="en-GB" b="1" dirty="0" smtClean="0">
                    <a:solidFill>
                      <a:srgbClr val="7030A0"/>
                    </a:solidFill>
                    <a:latin typeface="Calibri Light" panose="020F0302020204030204"/>
                  </a:rPr>
                  <a:t>Digital Image subtraction</a:t>
                </a:r>
                <a:r>
                  <a:rPr lang="en-GB" dirty="0" smtClean="0">
                    <a:solidFill>
                      <a:srgbClr val="000000"/>
                    </a:solidFill>
                    <a:latin typeface="Calibri Light" panose="020F0302020204030204"/>
                  </a:rPr>
                  <a:t>’ and other digital image processing techniques are used to improve visibility of the interesting details. The contrast is then usually inverted so that the contrast medium shows up dark.</a:t>
                </a:r>
                <a:endParaRPr lang="en-GB" dirty="0">
                  <a:solidFill>
                    <a:srgbClr val="000000"/>
                  </a:solidFill>
                  <a:latin typeface="Calibri Light" panose="020F0302020204030204"/>
                </a:endParaRPr>
              </a:p>
            </p:txBody>
          </p:sp>
          <p:pic>
            <p:nvPicPr>
              <p:cNvPr id="12" name="Afbeelding 11"/>
              <p:cNvPicPr>
                <a:picLocks noChangeAspect="1"/>
              </p:cNvPicPr>
              <p:nvPr/>
            </p:nvPicPr>
            <p:blipFill>
              <a:blip r:embed="rId4"/>
              <a:stretch>
                <a:fillRect/>
              </a:stretch>
            </p:blipFill>
            <p:spPr>
              <a:xfrm>
                <a:off x="575607" y="3970457"/>
                <a:ext cx="2092968" cy="2092968"/>
              </a:xfrm>
              <a:prstGeom prst="rect">
                <a:avLst/>
              </a:prstGeom>
            </p:spPr>
          </p:pic>
          <p:pic>
            <p:nvPicPr>
              <p:cNvPr id="16" name="Afbeelding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2452" y="3891642"/>
                <a:ext cx="2182468" cy="2191233"/>
              </a:xfrm>
              <a:prstGeom prst="rect">
                <a:avLst/>
              </a:prstGeom>
            </p:spPr>
          </p:pic>
          <p:sp>
            <p:nvSpPr>
              <p:cNvPr id="21" name="Rechthoek 20"/>
              <p:cNvSpPr/>
              <p:nvPr/>
            </p:nvSpPr>
            <p:spPr>
              <a:xfrm>
                <a:off x="8843866" y="6043543"/>
                <a:ext cx="3018622" cy="369332"/>
              </a:xfrm>
              <a:prstGeom prst="rect">
                <a:avLst/>
              </a:prstGeom>
            </p:spPr>
            <p:txBody>
              <a:bodyPr wrap="square">
                <a:spAutoFit/>
              </a:bodyPr>
              <a:lstStyle/>
              <a:p>
                <a:pPr lvl="0" algn="ctr"/>
                <a:r>
                  <a:rPr lang="en-GB" b="1" i="1" dirty="0" smtClean="0">
                    <a:solidFill>
                      <a:srgbClr val="000000"/>
                    </a:solidFill>
                    <a:latin typeface="+mj-lt"/>
                  </a:rPr>
                  <a:t>blood vessels in brain </a:t>
                </a:r>
              </a:p>
            </p:txBody>
          </p:sp>
        </p:grpSp>
        <p:sp>
          <p:nvSpPr>
            <p:cNvPr id="10" name="PIJL-RECHTS 9"/>
            <p:cNvSpPr/>
            <p:nvPr/>
          </p:nvSpPr>
          <p:spPr>
            <a:xfrm>
              <a:off x="6383867" y="5848914"/>
              <a:ext cx="2762208" cy="164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820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8" y="440796"/>
            <a:ext cx="10610851"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Over-projection: the 3D problem </a:t>
            </a:r>
            <a:r>
              <a:rPr lang="en-GB" sz="4000" b="1" kern="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 Radiography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l="34666" t="29674" r="29333" b="22849"/>
          <a:stretch>
            <a:fillRect/>
          </a:stretch>
        </p:blipFill>
        <p:spPr bwMode="auto">
          <a:xfrm>
            <a:off x="2015811" y="1626333"/>
            <a:ext cx="2760488" cy="40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ep 4"/>
          <p:cNvGrpSpPr/>
          <p:nvPr/>
        </p:nvGrpSpPr>
        <p:grpSpPr>
          <a:xfrm>
            <a:off x="6317547" y="1608665"/>
            <a:ext cx="3874907" cy="4735941"/>
            <a:chOff x="6317547" y="1608665"/>
            <a:chExt cx="3874907" cy="4735941"/>
          </a:xfrm>
        </p:grpSpPr>
        <p:pic>
          <p:nvPicPr>
            <p:cNvPr id="4" name="Afbeelding 3"/>
            <p:cNvPicPr>
              <a:picLocks noChangeAspect="1"/>
            </p:cNvPicPr>
            <p:nvPr/>
          </p:nvPicPr>
          <p:blipFill>
            <a:blip r:embed="rId3"/>
            <a:stretch>
              <a:fillRect/>
            </a:stretch>
          </p:blipFill>
          <p:spPr>
            <a:xfrm>
              <a:off x="6317547" y="1608665"/>
              <a:ext cx="3874907" cy="4089611"/>
            </a:xfrm>
            <a:prstGeom prst="rect">
              <a:avLst/>
            </a:prstGeom>
          </p:spPr>
        </p:pic>
        <p:sp>
          <p:nvSpPr>
            <p:cNvPr id="18" name="Rechthoek 17"/>
            <p:cNvSpPr/>
            <p:nvPr/>
          </p:nvSpPr>
          <p:spPr>
            <a:xfrm>
              <a:off x="6745689" y="5698275"/>
              <a:ext cx="3018622" cy="646331"/>
            </a:xfrm>
            <a:prstGeom prst="rect">
              <a:avLst/>
            </a:prstGeom>
          </p:spPr>
          <p:txBody>
            <a:bodyPr wrap="square">
              <a:spAutoFit/>
            </a:bodyPr>
            <a:lstStyle/>
            <a:p>
              <a:pPr lvl="0" algn="ctr"/>
              <a:r>
                <a:rPr lang="en-GB" b="1" i="1" dirty="0" smtClean="0">
                  <a:solidFill>
                    <a:srgbClr val="000000"/>
                  </a:solidFill>
                  <a:latin typeface="+mj-lt"/>
                </a:rPr>
                <a:t>Lateral Image: </a:t>
              </a:r>
            </a:p>
            <a:p>
              <a:pPr lvl="0" algn="ctr"/>
              <a:r>
                <a:rPr lang="en-GB" b="1" i="1" dirty="0" smtClean="0">
                  <a:solidFill>
                    <a:srgbClr val="000000"/>
                  </a:solidFill>
                  <a:latin typeface="+mj-lt"/>
                </a:rPr>
                <a:t>In the nose !</a:t>
              </a:r>
              <a:endParaRPr lang="en-GB" b="1" i="1" dirty="0">
                <a:solidFill>
                  <a:srgbClr val="000000"/>
                </a:solidFill>
                <a:latin typeface="+mj-lt"/>
              </a:endParaRPr>
            </a:p>
          </p:txBody>
        </p:sp>
      </p:grpSp>
      <p:sp>
        <p:nvSpPr>
          <p:cNvPr id="19" name="Rechthoek 18"/>
          <p:cNvSpPr/>
          <p:nvPr/>
        </p:nvSpPr>
        <p:spPr>
          <a:xfrm>
            <a:off x="1284864" y="5715944"/>
            <a:ext cx="4066067" cy="646331"/>
          </a:xfrm>
          <a:prstGeom prst="rect">
            <a:avLst/>
          </a:prstGeom>
        </p:spPr>
        <p:txBody>
          <a:bodyPr wrap="square">
            <a:spAutoFit/>
          </a:bodyPr>
          <a:lstStyle/>
          <a:p>
            <a:pPr lvl="0" algn="ctr"/>
            <a:r>
              <a:rPr lang="en-GB" b="1" i="1" dirty="0" smtClean="0">
                <a:solidFill>
                  <a:srgbClr val="000000"/>
                </a:solidFill>
                <a:latin typeface="+mj-lt"/>
              </a:rPr>
              <a:t>Frontal Image: </a:t>
            </a:r>
          </a:p>
          <a:p>
            <a:pPr lvl="0" algn="ctr"/>
            <a:r>
              <a:rPr lang="en-GB" b="1" i="1" dirty="0" smtClean="0">
                <a:solidFill>
                  <a:srgbClr val="000000"/>
                </a:solidFill>
                <a:latin typeface="+mj-lt"/>
              </a:rPr>
              <a:t>Where is the absorbing object located ? </a:t>
            </a:r>
            <a:endParaRPr lang="en-GB" b="1" i="1" dirty="0">
              <a:solidFill>
                <a:srgbClr val="000000"/>
              </a:solidFill>
              <a:latin typeface="+mj-lt"/>
            </a:endParaRPr>
          </a:p>
        </p:txBody>
      </p:sp>
    </p:spTree>
    <p:extLst>
      <p:ext uri="{BB962C8B-B14F-4D97-AF65-F5344CB8AC3E}">
        <p14:creationId xmlns:p14="http://schemas.microsoft.com/office/powerpoint/2010/main" val="789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76249" y="1323749"/>
            <a:ext cx="7444431" cy="1554272"/>
          </a:xfrm>
          <a:prstGeom prst="rect">
            <a:avLst/>
          </a:prstGeom>
        </p:spPr>
        <p:txBody>
          <a:bodyPr wrap="square">
            <a:spAutoFit/>
          </a:bodyPr>
          <a:lstStyle/>
          <a:p>
            <a:pPr>
              <a:spcAft>
                <a:spcPts val="600"/>
              </a:spcAft>
            </a:pPr>
            <a:r>
              <a:rPr lang="en-GB" dirty="0" smtClean="0">
                <a:latin typeface="+mj-lt"/>
              </a:rPr>
              <a:t>Medical </a:t>
            </a:r>
            <a:r>
              <a:rPr lang="en-GB" dirty="0">
                <a:latin typeface="+mj-lt"/>
              </a:rPr>
              <a:t>ultrasonography uses ultrasound </a:t>
            </a:r>
            <a:r>
              <a:rPr lang="en-GB" dirty="0" smtClean="0">
                <a:latin typeface="+mj-lt"/>
              </a:rPr>
              <a:t>to </a:t>
            </a:r>
            <a:r>
              <a:rPr lang="en-GB" dirty="0">
                <a:latin typeface="+mj-lt"/>
              </a:rPr>
              <a:t>visualize </a:t>
            </a:r>
            <a:r>
              <a:rPr lang="en-GB" b="1" dirty="0">
                <a:solidFill>
                  <a:srgbClr val="7030A0"/>
                </a:solidFill>
                <a:latin typeface="+mj-lt"/>
              </a:rPr>
              <a:t>soft tissue structures </a:t>
            </a:r>
            <a:r>
              <a:rPr lang="en-GB" dirty="0">
                <a:latin typeface="+mj-lt"/>
              </a:rPr>
              <a:t>in the body in real time. </a:t>
            </a:r>
          </a:p>
          <a:p>
            <a:pPr>
              <a:spcAft>
                <a:spcPts val="600"/>
              </a:spcAft>
            </a:pPr>
            <a:r>
              <a:rPr lang="en-GB" dirty="0" smtClean="0">
                <a:latin typeface="+mj-lt"/>
              </a:rPr>
              <a:t>The </a:t>
            </a:r>
            <a:r>
              <a:rPr lang="en-GB" dirty="0">
                <a:latin typeface="+mj-lt"/>
              </a:rPr>
              <a:t>quality of the images obtained using ultrasound is highly dependent on the </a:t>
            </a:r>
            <a:r>
              <a:rPr lang="en-GB" b="1" dirty="0">
                <a:solidFill>
                  <a:srgbClr val="7030A0"/>
                </a:solidFill>
                <a:latin typeface="+mj-lt"/>
              </a:rPr>
              <a:t>skill </a:t>
            </a:r>
            <a:r>
              <a:rPr lang="en-GB" dirty="0">
                <a:latin typeface="+mj-lt"/>
              </a:rPr>
              <a:t>of the person (ultrasonographer) performing the exam and the </a:t>
            </a:r>
            <a:r>
              <a:rPr lang="en-GB" b="1" dirty="0">
                <a:solidFill>
                  <a:srgbClr val="7030A0"/>
                </a:solidFill>
                <a:latin typeface="+mj-lt"/>
              </a:rPr>
              <a:t>patient's body </a:t>
            </a:r>
            <a:r>
              <a:rPr lang="en-GB" b="1" dirty="0" smtClean="0">
                <a:solidFill>
                  <a:srgbClr val="7030A0"/>
                </a:solidFill>
                <a:latin typeface="+mj-lt"/>
              </a:rPr>
              <a:t>size (obesity)</a:t>
            </a:r>
            <a:r>
              <a:rPr lang="en-GB" dirty="0" smtClean="0">
                <a:latin typeface="+mj-lt"/>
              </a:rPr>
              <a:t>. </a:t>
            </a:r>
          </a:p>
        </p:txBody>
      </p:sp>
      <p:pic>
        <p:nvPicPr>
          <p:cNvPr id="8" name="Afbeelding 7"/>
          <p:cNvPicPr>
            <a:picLocks noChangeAspect="1"/>
          </p:cNvPicPr>
          <p:nvPr/>
        </p:nvPicPr>
        <p:blipFill>
          <a:blip r:embed="rId2"/>
          <a:stretch>
            <a:fillRect/>
          </a:stretch>
        </p:blipFill>
        <p:spPr>
          <a:xfrm>
            <a:off x="7868625" y="123653"/>
            <a:ext cx="3588658" cy="2913473"/>
          </a:xfrm>
          <a:prstGeom prst="rect">
            <a:avLst/>
          </a:prstGeom>
        </p:spPr>
      </p:pic>
      <p:grpSp>
        <p:nvGrpSpPr>
          <p:cNvPr id="21" name="Groep 20"/>
          <p:cNvGrpSpPr/>
          <p:nvPr/>
        </p:nvGrpSpPr>
        <p:grpSpPr>
          <a:xfrm>
            <a:off x="467704" y="4481465"/>
            <a:ext cx="10840491" cy="1793509"/>
            <a:chOff x="467704" y="4481465"/>
            <a:chExt cx="10840491" cy="1793509"/>
          </a:xfrm>
        </p:grpSpPr>
        <p:sp>
          <p:nvSpPr>
            <p:cNvPr id="16" name="Rechthoek 15"/>
            <p:cNvSpPr/>
            <p:nvPr/>
          </p:nvSpPr>
          <p:spPr>
            <a:xfrm>
              <a:off x="467704" y="4903314"/>
              <a:ext cx="8151195" cy="1200329"/>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Advantages of ultrasound imaging are that it provides images in </a:t>
              </a:r>
              <a:r>
                <a:rPr lang="en-GB" b="1" dirty="0">
                  <a:solidFill>
                    <a:srgbClr val="7030A0"/>
                  </a:solidFill>
                  <a:latin typeface="Calibri Light" panose="020F0302020204030204"/>
                </a:rPr>
                <a:t>real-time</a:t>
              </a:r>
              <a:r>
                <a:rPr lang="en-GB" dirty="0">
                  <a:solidFill>
                    <a:srgbClr val="000000"/>
                  </a:solidFill>
                  <a:latin typeface="Calibri Light" panose="020F0302020204030204"/>
                </a:rPr>
                <a:t>, it is </a:t>
              </a:r>
              <a:r>
                <a:rPr lang="en-GB" b="1" dirty="0">
                  <a:solidFill>
                    <a:srgbClr val="7030A0"/>
                  </a:solidFill>
                  <a:latin typeface="Calibri Light" panose="020F0302020204030204"/>
                </a:rPr>
                <a:t>portable</a:t>
              </a:r>
              <a:r>
                <a:rPr lang="en-GB" dirty="0">
                  <a:solidFill>
                    <a:srgbClr val="000000"/>
                  </a:solidFill>
                  <a:latin typeface="Calibri Light" panose="020F0302020204030204"/>
                </a:rPr>
                <a:t> and can be brought to the </a:t>
              </a:r>
              <a:r>
                <a:rPr lang="en-GB" dirty="0" smtClean="0">
                  <a:solidFill>
                    <a:srgbClr val="000000"/>
                  </a:solidFill>
                  <a:latin typeface="Calibri Light" panose="020F0302020204030204"/>
                </a:rPr>
                <a:t>bedside. It </a:t>
              </a:r>
              <a:r>
                <a:rPr lang="en-GB" dirty="0">
                  <a:solidFill>
                    <a:srgbClr val="000000"/>
                  </a:solidFill>
                  <a:latin typeface="Calibri Light" panose="020F0302020204030204"/>
                </a:rPr>
                <a:t>is substantially </a:t>
              </a:r>
              <a:r>
                <a:rPr lang="en-GB" b="1" dirty="0">
                  <a:solidFill>
                    <a:srgbClr val="7030A0"/>
                  </a:solidFill>
                  <a:latin typeface="Calibri Light" panose="020F0302020204030204"/>
                </a:rPr>
                <a:t>lower in cost</a:t>
              </a:r>
              <a:r>
                <a:rPr lang="en-GB" dirty="0">
                  <a:solidFill>
                    <a:srgbClr val="000000"/>
                  </a:solidFill>
                  <a:latin typeface="Calibri Light" panose="020F0302020204030204"/>
                </a:rPr>
                <a:t>, and it does </a:t>
              </a:r>
              <a:r>
                <a:rPr lang="en-GB" b="1" dirty="0">
                  <a:solidFill>
                    <a:srgbClr val="7030A0"/>
                  </a:solidFill>
                  <a:latin typeface="Calibri Light" panose="020F0302020204030204"/>
                </a:rPr>
                <a:t>not use harmful ionizing radiation. </a:t>
              </a:r>
              <a:r>
                <a:rPr lang="en-GB" dirty="0">
                  <a:solidFill>
                    <a:srgbClr val="000000"/>
                  </a:solidFill>
                  <a:latin typeface="Calibri Light" panose="020F0302020204030204"/>
                </a:rPr>
                <a:t>This is a good reason why it is used so much in </a:t>
              </a:r>
              <a:r>
                <a:rPr lang="en-GB" dirty="0" smtClean="0">
                  <a:solidFill>
                    <a:srgbClr val="000000"/>
                  </a:solidFill>
                  <a:latin typeface="Calibri Light" panose="020F0302020204030204"/>
                </a:rPr>
                <a:t>gynaecology/obstetrics </a:t>
              </a:r>
              <a:r>
                <a:rPr lang="en-GB" dirty="0">
                  <a:solidFill>
                    <a:srgbClr val="000000"/>
                  </a:solidFill>
                  <a:latin typeface="Calibri Light" panose="020F0302020204030204"/>
                </a:rPr>
                <a:t>to diagnose and measure progress of the fetal growth. </a:t>
              </a:r>
            </a:p>
          </p:txBody>
        </p:sp>
        <p:pic>
          <p:nvPicPr>
            <p:cNvPr id="17" name="Afbeelding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6610" y="4481465"/>
              <a:ext cx="2381585" cy="1793509"/>
            </a:xfrm>
            <a:prstGeom prst="rect">
              <a:avLst/>
            </a:prstGeom>
          </p:spPr>
        </p:pic>
      </p:grpSp>
      <p:grpSp>
        <p:nvGrpSpPr>
          <p:cNvPr id="20" name="Groep 19"/>
          <p:cNvGrpSpPr/>
          <p:nvPr/>
        </p:nvGrpSpPr>
        <p:grpSpPr>
          <a:xfrm>
            <a:off x="223617" y="3022509"/>
            <a:ext cx="11346711" cy="1548996"/>
            <a:chOff x="223617" y="3022509"/>
            <a:chExt cx="11346711" cy="1548996"/>
          </a:xfrm>
        </p:grpSpPr>
        <p:pic>
          <p:nvPicPr>
            <p:cNvPr id="18" name="Afbeelding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617" y="3022509"/>
              <a:ext cx="2705289" cy="1548996"/>
            </a:xfrm>
            <a:prstGeom prst="rect">
              <a:avLst/>
            </a:prstGeom>
          </p:spPr>
        </p:pic>
        <p:sp>
          <p:nvSpPr>
            <p:cNvPr id="19" name="Rechthoek 18"/>
            <p:cNvSpPr/>
            <p:nvPr/>
          </p:nvSpPr>
          <p:spPr>
            <a:xfrm>
              <a:off x="2770423" y="3065652"/>
              <a:ext cx="8799905" cy="1477328"/>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Examinations of larger, overweight patients may have a decrease in image quality as their subcutaneous fat absorbs more of the sound waves. This results in fewer sound waves penetrating to underlying organs and reflecting back to the transducer, resulting in </a:t>
              </a:r>
              <a:r>
                <a:rPr lang="en-GB" dirty="0" smtClean="0">
                  <a:solidFill>
                    <a:srgbClr val="000000"/>
                  </a:solidFill>
                  <a:latin typeface="Calibri Light" panose="020F0302020204030204"/>
                </a:rPr>
                <a:t>poorer </a:t>
              </a:r>
              <a:r>
                <a:rPr lang="en-GB" dirty="0">
                  <a:solidFill>
                    <a:srgbClr val="000000"/>
                  </a:solidFill>
                  <a:latin typeface="Calibri Light" panose="020F0302020204030204"/>
                </a:rPr>
                <a:t>quality image. Ultrasound is also limited by its inability to image through air pockets </a:t>
              </a:r>
              <a:r>
                <a:rPr lang="en-GB" dirty="0" smtClean="0">
                  <a:solidFill>
                    <a:srgbClr val="000000"/>
                  </a:solidFill>
                  <a:latin typeface="Calibri Light" panose="020F0302020204030204"/>
                </a:rPr>
                <a:t>(e.g. lungs) </a:t>
              </a:r>
              <a:r>
                <a:rPr lang="en-GB" dirty="0">
                  <a:solidFill>
                    <a:srgbClr val="000000"/>
                  </a:solidFill>
                  <a:latin typeface="Calibri Light" panose="020F0302020204030204"/>
                </a:rPr>
                <a:t>or </a:t>
              </a:r>
              <a:r>
                <a:rPr lang="en-GB" dirty="0" smtClean="0">
                  <a:solidFill>
                    <a:srgbClr val="000000"/>
                  </a:solidFill>
                  <a:latin typeface="Calibri Light" panose="020F0302020204030204"/>
                </a:rPr>
                <a:t>bone.</a:t>
              </a:r>
              <a:endParaRPr lang="en-GB" dirty="0">
                <a:solidFill>
                  <a:srgbClr val="000000"/>
                </a:solidFill>
                <a:latin typeface="Calibri Light" panose="020F0302020204030204"/>
              </a:endParaRPr>
            </a:p>
          </p:txBody>
        </p:sp>
      </p:grpSp>
    </p:spTree>
    <p:extLst>
      <p:ext uri="{BB962C8B-B14F-4D97-AF65-F5344CB8AC3E}">
        <p14:creationId xmlns:p14="http://schemas.microsoft.com/office/powerpoint/2010/main" val="143659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40154"/>
            <a:ext cx="8113725" cy="4468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99968" y="160626"/>
            <a:ext cx="2403315" cy="3840649"/>
          </a:xfrm>
          <a:prstGeom prst="rect">
            <a:avLst/>
          </a:prstGeom>
        </p:spPr>
      </p:pic>
      <p:sp>
        <p:nvSpPr>
          <p:cNvPr id="9" name="Rechthoek 8"/>
          <p:cNvSpPr/>
          <p:nvPr/>
        </p:nvSpPr>
        <p:spPr>
          <a:xfrm>
            <a:off x="467704" y="1389310"/>
            <a:ext cx="8332264" cy="2416046"/>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Ultrasound is routinely applied in many parts of the body and for many applications, including </a:t>
            </a:r>
          </a:p>
          <a:p>
            <a:pPr marL="285750" lvl="0" indent="-285750">
              <a:spcAft>
                <a:spcPts val="600"/>
              </a:spcAft>
              <a:buFont typeface="Arial" panose="020B0604020202020204" pitchFamily="34" charset="0"/>
              <a:buChar char="•"/>
            </a:pPr>
            <a:r>
              <a:rPr lang="en-GB" dirty="0" smtClean="0">
                <a:solidFill>
                  <a:srgbClr val="000000"/>
                </a:solidFill>
                <a:latin typeface="Calibri Light" panose="020F0302020204030204"/>
              </a:rPr>
              <a:t>gynaecology and neonatology</a:t>
            </a:r>
          </a:p>
          <a:p>
            <a:pPr marL="285750" lvl="0" indent="-285750">
              <a:spcAft>
                <a:spcPts val="600"/>
              </a:spcAft>
              <a:buFont typeface="Arial" panose="020B0604020202020204" pitchFamily="34" charset="0"/>
              <a:buChar char="•"/>
            </a:pPr>
            <a:r>
              <a:rPr lang="en-GB" dirty="0">
                <a:solidFill>
                  <a:srgbClr val="000000"/>
                </a:solidFill>
                <a:latin typeface="Calibri Light" panose="020F0302020204030204"/>
              </a:rPr>
              <a:t>cardiology, to detect ventricular size and heart valve anomalies</a:t>
            </a:r>
          </a:p>
          <a:p>
            <a:pPr marL="285750" lvl="0" indent="-285750">
              <a:spcAft>
                <a:spcPts val="600"/>
              </a:spcAft>
              <a:buFont typeface="Arial" panose="020B0604020202020204" pitchFamily="34" charset="0"/>
              <a:buChar char="•"/>
            </a:pPr>
            <a:r>
              <a:rPr lang="en-GB" dirty="0" smtClean="0">
                <a:solidFill>
                  <a:srgbClr val="000000"/>
                </a:solidFill>
                <a:latin typeface="Calibri Light" panose="020F0302020204030204"/>
              </a:rPr>
              <a:t>neurology for blood flow assessment</a:t>
            </a:r>
          </a:p>
          <a:p>
            <a:pPr marL="285750" lvl="0" indent="-285750">
              <a:spcAft>
                <a:spcPts val="600"/>
              </a:spcAft>
              <a:buFont typeface="Arial" panose="020B0604020202020204" pitchFamily="34" charset="0"/>
              <a:buChar char="•"/>
            </a:pPr>
            <a:r>
              <a:rPr lang="en-GB" dirty="0" smtClean="0">
                <a:solidFill>
                  <a:srgbClr val="000000"/>
                </a:solidFill>
                <a:latin typeface="Calibri Light" panose="020F0302020204030204"/>
              </a:rPr>
              <a:t>nephrology (kidney, bladder)</a:t>
            </a:r>
          </a:p>
          <a:p>
            <a:pPr lvl="0">
              <a:spcAft>
                <a:spcPts val="600"/>
              </a:spcAft>
            </a:pPr>
            <a:r>
              <a:rPr lang="en-GB" dirty="0" smtClean="0">
                <a:solidFill>
                  <a:srgbClr val="000000"/>
                </a:solidFill>
                <a:latin typeface="Calibri Light" panose="020F0302020204030204"/>
              </a:rPr>
              <a:t>Ultrasound systems can deliver static or dynamic (moving) images (e.g. heart valves).</a:t>
            </a:r>
            <a:endParaRPr lang="en-GB" dirty="0">
              <a:solidFill>
                <a:srgbClr val="000000"/>
              </a:solidFill>
              <a:latin typeface="Calibri Light" panose="020F0302020204030204"/>
            </a:endParaRPr>
          </a:p>
        </p:txBody>
      </p:sp>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299" y="4163924"/>
            <a:ext cx="1574800" cy="1670413"/>
          </a:xfrm>
          <a:prstGeom prst="rect">
            <a:avLst/>
          </a:prstGeom>
        </p:spPr>
      </p:pic>
      <p:sp>
        <p:nvSpPr>
          <p:cNvPr id="12" name="Rechthoek 11"/>
          <p:cNvSpPr/>
          <p:nvPr/>
        </p:nvSpPr>
        <p:spPr>
          <a:xfrm>
            <a:off x="839340" y="5726519"/>
            <a:ext cx="1555759" cy="646331"/>
          </a:xfrm>
          <a:prstGeom prst="rect">
            <a:avLst/>
          </a:prstGeom>
        </p:spPr>
        <p:txBody>
          <a:bodyPr wrap="square">
            <a:spAutoFit/>
          </a:bodyPr>
          <a:lstStyle/>
          <a:p>
            <a:pPr lvl="0" algn="ctr"/>
            <a:r>
              <a:rPr lang="en-GB" b="1" i="1" dirty="0" smtClean="0">
                <a:solidFill>
                  <a:srgbClr val="000000"/>
                </a:solidFill>
                <a:latin typeface="+mj-lt"/>
              </a:rPr>
              <a:t>bladder with </a:t>
            </a:r>
          </a:p>
          <a:p>
            <a:pPr lvl="0" algn="ctr"/>
            <a:r>
              <a:rPr lang="en-GB" b="1" i="1" dirty="0" smtClean="0">
                <a:solidFill>
                  <a:srgbClr val="000000"/>
                </a:solidFill>
                <a:latin typeface="+mj-lt"/>
              </a:rPr>
              <a:t>cancer</a:t>
            </a:r>
            <a:endParaRPr lang="en-GB" b="1" i="1" dirty="0">
              <a:solidFill>
                <a:srgbClr val="000000"/>
              </a:solidFill>
              <a:latin typeface="+mj-lt"/>
            </a:endParaRPr>
          </a:p>
        </p:txBody>
      </p:sp>
      <p:pic>
        <p:nvPicPr>
          <p:cNvPr id="7" name="Afbeelding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575" y="4163924"/>
            <a:ext cx="2215436" cy="1634992"/>
          </a:xfrm>
          <a:prstGeom prst="rect">
            <a:avLst/>
          </a:prstGeom>
        </p:spPr>
      </p:pic>
      <p:sp>
        <p:nvSpPr>
          <p:cNvPr id="13" name="Rechthoek 12"/>
          <p:cNvSpPr/>
          <p:nvPr/>
        </p:nvSpPr>
        <p:spPr>
          <a:xfrm>
            <a:off x="2481137" y="5834337"/>
            <a:ext cx="2214143" cy="369332"/>
          </a:xfrm>
          <a:prstGeom prst="rect">
            <a:avLst/>
          </a:prstGeom>
        </p:spPr>
        <p:txBody>
          <a:bodyPr wrap="square">
            <a:spAutoFit/>
          </a:bodyPr>
          <a:lstStyle/>
          <a:p>
            <a:pPr lvl="0" algn="ctr"/>
            <a:r>
              <a:rPr lang="en-GB" b="1" i="1" dirty="0" smtClean="0">
                <a:solidFill>
                  <a:srgbClr val="000000"/>
                </a:solidFill>
                <a:latin typeface="+mj-lt"/>
              </a:rPr>
              <a:t>kidney  with cancer</a:t>
            </a:r>
            <a:endParaRPr lang="en-GB" b="1" i="1" dirty="0">
              <a:solidFill>
                <a:srgbClr val="000000"/>
              </a:solidFill>
              <a:latin typeface="+mj-lt"/>
            </a:endParaRPr>
          </a:p>
        </p:txBody>
      </p:sp>
      <p:pic>
        <p:nvPicPr>
          <p:cNvPr id="8" name="Afbeelding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95340" y="4166560"/>
            <a:ext cx="1459235" cy="1632356"/>
          </a:xfrm>
          <a:prstGeom prst="rect">
            <a:avLst/>
          </a:prstGeom>
        </p:spPr>
      </p:pic>
      <p:sp>
        <p:nvSpPr>
          <p:cNvPr id="16" name="Rechthoek 15"/>
          <p:cNvSpPr/>
          <p:nvPr/>
        </p:nvSpPr>
        <p:spPr>
          <a:xfrm>
            <a:off x="4895340" y="5860581"/>
            <a:ext cx="1459235" cy="369332"/>
          </a:xfrm>
          <a:prstGeom prst="rect">
            <a:avLst/>
          </a:prstGeom>
        </p:spPr>
        <p:txBody>
          <a:bodyPr wrap="square">
            <a:spAutoFit/>
          </a:bodyPr>
          <a:lstStyle/>
          <a:p>
            <a:pPr lvl="0" algn="ctr"/>
            <a:r>
              <a:rPr lang="en-GB" b="1" i="1" dirty="0" smtClean="0">
                <a:solidFill>
                  <a:srgbClr val="000000"/>
                </a:solidFill>
                <a:latin typeface="+mj-lt"/>
              </a:rPr>
              <a:t>blood vessels</a:t>
            </a:r>
            <a:endParaRPr lang="en-GB" b="1" i="1" dirty="0">
              <a:solidFill>
                <a:srgbClr val="000000"/>
              </a:solidFill>
              <a:latin typeface="+mj-lt"/>
            </a:endParaRPr>
          </a:p>
        </p:txBody>
      </p:sp>
      <p:pic>
        <p:nvPicPr>
          <p:cNvPr id="13314" name="Picture 2" descr="https://upload.wikimedia.org/wikipedia/commons/5/59/Ultrasound_of_human_heart_apical_4-cahmber_view.gif"/>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6519903" y="4163924"/>
            <a:ext cx="2195237" cy="1646429"/>
          </a:xfrm>
          <a:prstGeom prst="rect">
            <a:avLst/>
          </a:prstGeom>
          <a:noFill/>
          <a:extLst>
            <a:ext uri="{909E8E84-426E-40DD-AFC4-6F175D3DCCD1}">
              <a14:hiddenFill xmlns:a14="http://schemas.microsoft.com/office/drawing/2010/main">
                <a:solidFill>
                  <a:srgbClr val="FFFFFF"/>
                </a:solidFill>
              </a14:hiddenFill>
            </a:ext>
          </a:extLst>
        </p:spPr>
      </p:pic>
      <p:sp>
        <p:nvSpPr>
          <p:cNvPr id="18" name="Rechthoek 17"/>
          <p:cNvSpPr/>
          <p:nvPr/>
        </p:nvSpPr>
        <p:spPr>
          <a:xfrm>
            <a:off x="6775048" y="5844385"/>
            <a:ext cx="1459235" cy="369332"/>
          </a:xfrm>
          <a:prstGeom prst="rect">
            <a:avLst/>
          </a:prstGeom>
        </p:spPr>
        <p:txBody>
          <a:bodyPr wrap="square">
            <a:spAutoFit/>
          </a:bodyPr>
          <a:lstStyle/>
          <a:p>
            <a:pPr lvl="0" algn="ctr"/>
            <a:r>
              <a:rPr lang="en-GB" b="1" i="1" dirty="0" smtClean="0">
                <a:solidFill>
                  <a:srgbClr val="000000"/>
                </a:solidFill>
                <a:latin typeface="+mj-lt"/>
              </a:rPr>
              <a:t>heart valves</a:t>
            </a:r>
            <a:endParaRPr lang="en-GB" b="1" i="1" dirty="0">
              <a:solidFill>
                <a:srgbClr val="000000"/>
              </a:solidFill>
              <a:latin typeface="+mj-lt"/>
            </a:endParaRPr>
          </a:p>
        </p:txBody>
      </p:sp>
      <p:grpSp>
        <p:nvGrpSpPr>
          <p:cNvPr id="19" name="Groep 18"/>
          <p:cNvGrpSpPr/>
          <p:nvPr/>
        </p:nvGrpSpPr>
        <p:grpSpPr>
          <a:xfrm>
            <a:off x="8581429" y="4151840"/>
            <a:ext cx="2469261" cy="2221010"/>
            <a:chOff x="8196771" y="3783558"/>
            <a:chExt cx="2469261" cy="2221010"/>
          </a:xfrm>
        </p:grpSpPr>
        <p:pic>
          <p:nvPicPr>
            <p:cNvPr id="20" name="Afbeelding 1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37087" y="3783558"/>
              <a:ext cx="1835210" cy="1647076"/>
            </a:xfrm>
            <a:prstGeom prst="rect">
              <a:avLst/>
            </a:prstGeom>
          </p:spPr>
        </p:pic>
        <p:sp>
          <p:nvSpPr>
            <p:cNvPr id="21" name="Rechthoek 20"/>
            <p:cNvSpPr/>
            <p:nvPr/>
          </p:nvSpPr>
          <p:spPr>
            <a:xfrm>
              <a:off x="8196771" y="5358237"/>
              <a:ext cx="2469261" cy="646331"/>
            </a:xfrm>
            <a:prstGeom prst="rect">
              <a:avLst/>
            </a:prstGeom>
          </p:spPr>
          <p:txBody>
            <a:bodyPr wrap="square">
              <a:spAutoFit/>
            </a:bodyPr>
            <a:lstStyle/>
            <a:p>
              <a:pPr lvl="0" algn="ctr"/>
              <a:r>
                <a:rPr lang="en-GB" b="1" i="1" dirty="0" smtClean="0">
                  <a:solidFill>
                    <a:srgbClr val="000000"/>
                  </a:solidFill>
                  <a:latin typeface="+mj-lt"/>
                </a:rPr>
                <a:t>liver with cirrhosis </a:t>
              </a:r>
            </a:p>
            <a:p>
              <a:pPr lvl="0" algn="ctr"/>
              <a:r>
                <a:rPr lang="en-GB" b="1" i="1" dirty="0" smtClean="0">
                  <a:solidFill>
                    <a:srgbClr val="000000"/>
                  </a:solidFill>
                  <a:latin typeface="+mj-lt"/>
                </a:rPr>
                <a:t>(too much alcohol)</a:t>
              </a:r>
              <a:endParaRPr lang="en-GB" b="1" i="1" dirty="0">
                <a:solidFill>
                  <a:srgbClr val="000000"/>
                </a:solidFill>
                <a:latin typeface="+mj-lt"/>
              </a:endParaRPr>
            </a:p>
          </p:txBody>
        </p:sp>
      </p:grpSp>
    </p:spTree>
    <p:extLst>
      <p:ext uri="{BB962C8B-B14F-4D97-AF65-F5344CB8AC3E}">
        <p14:creationId xmlns:p14="http://schemas.microsoft.com/office/powerpoint/2010/main" val="3930205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8" y="440796"/>
            <a:ext cx="10610851"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computed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tomography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67704" y="1346500"/>
            <a:ext cx="6347303" cy="2031325"/>
          </a:xfrm>
          <a:prstGeom prst="rect">
            <a:avLst/>
          </a:prstGeom>
        </p:spPr>
        <p:txBody>
          <a:bodyPr wrap="square">
            <a:spAutoFit/>
          </a:bodyPr>
          <a:lstStyle/>
          <a:p>
            <a:r>
              <a:rPr lang="en-GB" dirty="0" smtClean="0">
                <a:latin typeface="+mj-lt"/>
              </a:rPr>
              <a:t>CT </a:t>
            </a:r>
            <a:r>
              <a:rPr lang="en-GB" dirty="0">
                <a:latin typeface="+mj-lt"/>
              </a:rPr>
              <a:t>imaging uses X-rays in conjunction with </a:t>
            </a:r>
            <a:r>
              <a:rPr lang="en-GB" b="1" dirty="0">
                <a:solidFill>
                  <a:srgbClr val="7030A0"/>
                </a:solidFill>
                <a:latin typeface="+mj-lt"/>
              </a:rPr>
              <a:t>computing algorithms </a:t>
            </a:r>
            <a:r>
              <a:rPr lang="en-GB" dirty="0">
                <a:latin typeface="+mj-lt"/>
              </a:rPr>
              <a:t>to image the body</a:t>
            </a:r>
            <a:r>
              <a:rPr lang="en-GB" dirty="0" smtClean="0">
                <a:latin typeface="+mj-lt"/>
              </a:rPr>
              <a:t>. </a:t>
            </a:r>
            <a:r>
              <a:rPr lang="en-GB" dirty="0">
                <a:latin typeface="+mj-lt"/>
              </a:rPr>
              <a:t>In CT, an X-ray tube opposite an X-ray detector (or detectors) in a ring-shaped apparatus rotate around a patient, producing a computer-generated cross-sectional image (tomogram</a:t>
            </a:r>
            <a:r>
              <a:rPr lang="en-GB" dirty="0" smtClean="0">
                <a:latin typeface="+mj-lt"/>
              </a:rPr>
              <a:t>). Tissues are </a:t>
            </a:r>
            <a:r>
              <a:rPr lang="en-GB" b="1" dirty="0" smtClean="0">
                <a:solidFill>
                  <a:srgbClr val="7030A0"/>
                </a:solidFill>
                <a:latin typeface="+mj-lt"/>
              </a:rPr>
              <a:t>not super-imposed, </a:t>
            </a:r>
            <a:r>
              <a:rPr lang="en-GB" dirty="0" smtClean="0">
                <a:latin typeface="+mj-lt"/>
              </a:rPr>
              <a:t>as in conventional Radiography. CT offers improved resolution, at the cost of a higher absorbed radiation dose. </a:t>
            </a:r>
          </a:p>
        </p:txBody>
      </p:sp>
      <p:pic>
        <p:nvPicPr>
          <p:cNvPr id="18434" name="Picture 2" descr="https://medical.toshiba.com/resources/img/products/computed-tomography/aquilion-one/ct-aq-one-landing-hero-shot-0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30830" y="1220912"/>
            <a:ext cx="3456269" cy="2523077"/>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467704" y="3625108"/>
            <a:ext cx="7223277" cy="2108269"/>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The introduction of computed tomography in the early 1970s revolutionized diagnostic radiology by providing clinicians with images of real three-dimensional anatomic structures</a:t>
            </a:r>
            <a:r>
              <a:rPr lang="en-GB" dirty="0" smtClean="0">
                <a:solidFill>
                  <a:srgbClr val="000000"/>
                </a:solidFill>
                <a:latin typeface="Calibri Light" panose="020F0302020204030204"/>
              </a:rPr>
              <a:t>. </a:t>
            </a:r>
          </a:p>
          <a:p>
            <a:pPr lvl="0">
              <a:spcAft>
                <a:spcPts val="600"/>
              </a:spcAft>
            </a:pPr>
            <a:r>
              <a:rPr lang="en-GB" dirty="0" smtClean="0">
                <a:solidFill>
                  <a:srgbClr val="000000"/>
                </a:solidFill>
                <a:latin typeface="Calibri Light" panose="020F0302020204030204"/>
              </a:rPr>
              <a:t>Continuing </a:t>
            </a:r>
            <a:r>
              <a:rPr lang="en-GB" dirty="0">
                <a:solidFill>
                  <a:srgbClr val="000000"/>
                </a:solidFill>
                <a:latin typeface="Calibri Light" panose="020F0302020204030204"/>
              </a:rPr>
              <a:t>improvements in CT technology, including faster </a:t>
            </a:r>
            <a:r>
              <a:rPr lang="en-GB" dirty="0" smtClean="0">
                <a:solidFill>
                  <a:srgbClr val="000000"/>
                </a:solidFill>
                <a:latin typeface="Calibri Light" panose="020F0302020204030204"/>
              </a:rPr>
              <a:t>scanning </a:t>
            </a:r>
            <a:r>
              <a:rPr lang="en-GB" dirty="0">
                <a:solidFill>
                  <a:srgbClr val="000000"/>
                </a:solidFill>
                <a:latin typeface="Calibri Light" panose="020F0302020204030204"/>
              </a:rPr>
              <a:t>times and improved resolution, have dramatically increased the accuracy and usefulness of CT scanning, which may partially account for increased use in medical diagnosis.</a:t>
            </a:r>
          </a:p>
        </p:txBody>
      </p:sp>
      <p:pic>
        <p:nvPicPr>
          <p:cNvPr id="9" name="Afbeelding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34927" y="3850476"/>
            <a:ext cx="1897427" cy="2329513"/>
          </a:xfrm>
          <a:prstGeom prst="rect">
            <a:avLst/>
          </a:prstGeom>
        </p:spPr>
      </p:pic>
      <p:sp>
        <p:nvSpPr>
          <p:cNvPr id="16" name="Rechthoek 15"/>
          <p:cNvSpPr/>
          <p:nvPr/>
        </p:nvSpPr>
        <p:spPr>
          <a:xfrm>
            <a:off x="10832354" y="2177496"/>
            <a:ext cx="1459235" cy="369332"/>
          </a:xfrm>
          <a:prstGeom prst="rect">
            <a:avLst/>
          </a:prstGeom>
        </p:spPr>
        <p:txBody>
          <a:bodyPr wrap="square">
            <a:spAutoFit/>
          </a:bodyPr>
          <a:lstStyle/>
          <a:p>
            <a:pPr lvl="0" algn="ctr"/>
            <a:r>
              <a:rPr lang="en-GB" b="1" i="1" dirty="0" smtClean="0">
                <a:solidFill>
                  <a:srgbClr val="000000"/>
                </a:solidFill>
                <a:latin typeface="+mj-lt"/>
              </a:rPr>
              <a:t>CT scanner</a:t>
            </a:r>
            <a:endParaRPr lang="en-GB" b="1" i="1" dirty="0">
              <a:solidFill>
                <a:srgbClr val="000000"/>
              </a:solidFill>
              <a:latin typeface="+mj-lt"/>
            </a:endParaRPr>
          </a:p>
        </p:txBody>
      </p:sp>
      <p:sp>
        <p:nvSpPr>
          <p:cNvPr id="17" name="Rechthoek 16"/>
          <p:cNvSpPr/>
          <p:nvPr/>
        </p:nvSpPr>
        <p:spPr>
          <a:xfrm>
            <a:off x="10832354" y="4404493"/>
            <a:ext cx="1459235" cy="1200329"/>
          </a:xfrm>
          <a:prstGeom prst="rect">
            <a:avLst/>
          </a:prstGeom>
        </p:spPr>
        <p:txBody>
          <a:bodyPr wrap="square">
            <a:spAutoFit/>
          </a:bodyPr>
          <a:lstStyle/>
          <a:p>
            <a:pPr lvl="0" algn="ctr"/>
            <a:r>
              <a:rPr lang="en-GB" b="1" i="1" dirty="0" smtClean="0">
                <a:solidFill>
                  <a:srgbClr val="000000"/>
                </a:solidFill>
                <a:latin typeface="+mj-lt"/>
              </a:rPr>
              <a:t>CT image cross section of patient head</a:t>
            </a:r>
            <a:endParaRPr lang="en-GB" b="1" i="1" dirty="0">
              <a:solidFill>
                <a:srgbClr val="000000"/>
              </a:solidFill>
              <a:latin typeface="+mj-lt"/>
            </a:endParaRPr>
          </a:p>
        </p:txBody>
      </p:sp>
    </p:spTree>
    <p:extLst>
      <p:ext uri="{BB962C8B-B14F-4D97-AF65-F5344CB8AC3E}">
        <p14:creationId xmlns:p14="http://schemas.microsoft.com/office/powerpoint/2010/main" val="2409609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Quality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Assurance and Quality Control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12129" y="1385653"/>
            <a:ext cx="11454275" cy="646331"/>
          </a:xfrm>
          <a:prstGeom prst="rect">
            <a:avLst/>
          </a:prstGeom>
        </p:spPr>
        <p:txBody>
          <a:bodyPr wrap="square">
            <a:spAutoFit/>
          </a:bodyPr>
          <a:lstStyle/>
          <a:p>
            <a:r>
              <a:rPr lang="en-GB" dirty="0">
                <a:latin typeface="+mj-lt"/>
              </a:rPr>
              <a:t>The Quality Assurance (QA) Program is a program designed by </a:t>
            </a:r>
            <a:r>
              <a:rPr lang="en-GB" b="1" dirty="0">
                <a:solidFill>
                  <a:srgbClr val="7030A0"/>
                </a:solidFill>
                <a:latin typeface="+mj-lt"/>
              </a:rPr>
              <a:t>management </a:t>
            </a:r>
            <a:r>
              <a:rPr lang="en-GB" dirty="0">
                <a:latin typeface="+mj-lt"/>
              </a:rPr>
              <a:t>to </a:t>
            </a:r>
            <a:r>
              <a:rPr lang="en-GB" dirty="0" smtClean="0">
                <a:latin typeface="+mj-lt"/>
              </a:rPr>
              <a:t>assure quality </a:t>
            </a:r>
            <a:r>
              <a:rPr lang="en-GB" dirty="0">
                <a:latin typeface="+mj-lt"/>
              </a:rPr>
              <a:t>of a product or service. Such a program can have wide-ranging aspects, </a:t>
            </a:r>
            <a:r>
              <a:rPr lang="en-GB" dirty="0" smtClean="0">
                <a:latin typeface="+mj-lt"/>
              </a:rPr>
              <a:t>including customer </a:t>
            </a:r>
            <a:r>
              <a:rPr lang="en-GB" dirty="0">
                <a:latin typeface="+mj-lt"/>
              </a:rPr>
              <a:t>feedback, employee empowerment, and quality control. </a:t>
            </a:r>
            <a:endParaRPr lang="en-GB" dirty="0" smtClean="0">
              <a:latin typeface="+mj-lt"/>
            </a:endParaRPr>
          </a:p>
        </p:txBody>
      </p:sp>
      <p:grpSp>
        <p:nvGrpSpPr>
          <p:cNvPr id="18" name="Groep 17"/>
          <p:cNvGrpSpPr/>
          <p:nvPr/>
        </p:nvGrpSpPr>
        <p:grpSpPr>
          <a:xfrm>
            <a:off x="412129" y="3681952"/>
            <a:ext cx="10429954" cy="2527745"/>
            <a:chOff x="412129" y="3681952"/>
            <a:chExt cx="10429954" cy="2527745"/>
          </a:xfrm>
        </p:grpSpPr>
        <p:pic>
          <p:nvPicPr>
            <p:cNvPr id="7" name="Afbeelding 6"/>
            <p:cNvPicPr>
              <a:picLocks noChangeAspect="1"/>
            </p:cNvPicPr>
            <p:nvPr/>
          </p:nvPicPr>
          <p:blipFill>
            <a:blip r:embed="rId2"/>
            <a:stretch>
              <a:fillRect/>
            </a:stretch>
          </p:blipFill>
          <p:spPr>
            <a:xfrm>
              <a:off x="8255001" y="3681952"/>
              <a:ext cx="2587082" cy="2527745"/>
            </a:xfrm>
            <a:prstGeom prst="rect">
              <a:avLst/>
            </a:prstGeom>
          </p:spPr>
        </p:pic>
        <p:sp>
          <p:nvSpPr>
            <p:cNvPr id="17" name="Rechthoek 16"/>
            <p:cNvSpPr/>
            <p:nvPr/>
          </p:nvSpPr>
          <p:spPr>
            <a:xfrm>
              <a:off x="412129" y="3973276"/>
              <a:ext cx="6504414" cy="2031325"/>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It is essential that one person at a given facility, the </a:t>
              </a:r>
              <a:r>
                <a:rPr lang="en-GB" b="1" dirty="0">
                  <a:solidFill>
                    <a:srgbClr val="7030A0"/>
                  </a:solidFill>
                  <a:latin typeface="Calibri Light" panose="020F0302020204030204"/>
                </a:rPr>
                <a:t>QA Coordinator</a:t>
              </a:r>
              <a:r>
                <a:rPr lang="en-GB" dirty="0">
                  <a:solidFill>
                    <a:srgbClr val="000000"/>
                  </a:solidFill>
                  <a:latin typeface="Calibri Light" panose="020F0302020204030204"/>
                </a:rPr>
                <a:t>, </a:t>
              </a:r>
              <a:r>
                <a:rPr lang="en-GB" dirty="0" smtClean="0">
                  <a:solidFill>
                    <a:srgbClr val="000000"/>
                  </a:solidFill>
                  <a:latin typeface="Calibri Light" panose="020F0302020204030204"/>
                </a:rPr>
                <a:t>is </a:t>
              </a:r>
              <a:r>
                <a:rPr lang="en-GB" dirty="0">
                  <a:solidFill>
                    <a:srgbClr val="000000"/>
                  </a:solidFill>
                  <a:latin typeface="Calibri Light" panose="020F0302020204030204"/>
                </a:rPr>
                <a:t>in charge </a:t>
              </a:r>
              <a:r>
                <a:rPr lang="en-GB" dirty="0" smtClean="0">
                  <a:solidFill>
                    <a:srgbClr val="000000"/>
                  </a:solidFill>
                  <a:latin typeface="Calibri Light" panose="020F0302020204030204"/>
                </a:rPr>
                <a:t>of maintaining </a:t>
              </a:r>
              <a:r>
                <a:rPr lang="en-GB" dirty="0">
                  <a:solidFill>
                    <a:srgbClr val="000000"/>
                  </a:solidFill>
                  <a:latin typeface="Calibri Light" panose="020F0302020204030204"/>
                </a:rPr>
                <a:t>the QA program and </a:t>
              </a:r>
              <a:r>
                <a:rPr lang="en-GB" dirty="0" smtClean="0">
                  <a:solidFill>
                    <a:srgbClr val="000000"/>
                  </a:solidFill>
                  <a:latin typeface="Calibri Light" panose="020F0302020204030204"/>
                </a:rPr>
                <a:t>that (s)he is </a:t>
              </a:r>
              <a:r>
                <a:rPr lang="en-GB" dirty="0">
                  <a:solidFill>
                    <a:srgbClr val="000000"/>
                  </a:solidFill>
                  <a:latin typeface="Calibri Light" panose="020F0302020204030204"/>
                </a:rPr>
                <a:t>allotted the time, equipment, and space necessary to </a:t>
              </a:r>
              <a:r>
                <a:rPr lang="en-GB" dirty="0" smtClean="0">
                  <a:solidFill>
                    <a:srgbClr val="000000"/>
                  </a:solidFill>
                  <a:latin typeface="Calibri Light" panose="020F0302020204030204"/>
                </a:rPr>
                <a:t>carry out </a:t>
              </a:r>
              <a:r>
                <a:rPr lang="en-GB" dirty="0">
                  <a:solidFill>
                    <a:srgbClr val="000000"/>
                  </a:solidFill>
                  <a:latin typeface="Calibri Light" panose="020F0302020204030204"/>
                </a:rPr>
                <a:t>the duties that are required.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facility’s QA Coordinator may choose to assign </a:t>
              </a:r>
              <a:r>
                <a:rPr lang="en-GB" dirty="0" smtClean="0">
                  <a:solidFill>
                    <a:srgbClr val="000000"/>
                  </a:solidFill>
                  <a:latin typeface="Calibri Light" panose="020F0302020204030204"/>
                </a:rPr>
                <a:t>specific duties </a:t>
              </a:r>
              <a:r>
                <a:rPr lang="en-GB" dirty="0">
                  <a:solidFill>
                    <a:srgbClr val="000000"/>
                  </a:solidFill>
                  <a:latin typeface="Calibri Light" panose="020F0302020204030204"/>
                </a:rPr>
                <a:t>to other personnel but should maintain oversight and realize that consistency </a:t>
              </a:r>
              <a:r>
                <a:rPr lang="en-GB" dirty="0" smtClean="0">
                  <a:solidFill>
                    <a:srgbClr val="000000"/>
                  </a:solidFill>
                  <a:latin typeface="Calibri Light" panose="020F0302020204030204"/>
                </a:rPr>
                <a:t>is compromised </a:t>
              </a:r>
              <a:r>
                <a:rPr lang="en-GB" dirty="0">
                  <a:solidFill>
                    <a:srgbClr val="000000"/>
                  </a:solidFill>
                  <a:latin typeface="Calibri Light" panose="020F0302020204030204"/>
                </a:rPr>
                <a:t>when several people share the responsibility of carrying out these tasks. </a:t>
              </a:r>
              <a:endParaRPr lang="en-GB" dirty="0" smtClean="0">
                <a:solidFill>
                  <a:srgbClr val="000000"/>
                </a:solidFill>
                <a:latin typeface="Calibri Light" panose="020F0302020204030204"/>
              </a:endParaRPr>
            </a:p>
          </p:txBody>
        </p:sp>
      </p:grpSp>
      <p:grpSp>
        <p:nvGrpSpPr>
          <p:cNvPr id="10" name="Groep 9"/>
          <p:cNvGrpSpPr/>
          <p:nvPr/>
        </p:nvGrpSpPr>
        <p:grpSpPr>
          <a:xfrm>
            <a:off x="313741" y="2194059"/>
            <a:ext cx="11552663" cy="1325818"/>
            <a:chOff x="289932" y="2078781"/>
            <a:chExt cx="11552663" cy="1325818"/>
          </a:xfrm>
        </p:grpSpPr>
        <p:sp>
          <p:nvSpPr>
            <p:cNvPr id="12" name="Rechthoek 11"/>
            <p:cNvSpPr/>
            <p:nvPr/>
          </p:nvSpPr>
          <p:spPr>
            <a:xfrm>
              <a:off x="463089" y="2269858"/>
              <a:ext cx="5475716" cy="923330"/>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In </a:t>
              </a:r>
              <a:r>
                <a:rPr lang="en-GB" b="1" dirty="0" smtClean="0">
                  <a:solidFill>
                    <a:srgbClr val="7030A0"/>
                  </a:solidFill>
                  <a:latin typeface="Calibri Light" panose="020F0302020204030204"/>
                </a:rPr>
                <a:t>Quality Assurance </a:t>
              </a:r>
              <a:r>
                <a:rPr lang="en-GB" dirty="0" smtClean="0">
                  <a:solidFill>
                    <a:srgbClr val="000000"/>
                  </a:solidFill>
                  <a:latin typeface="Calibri Light" panose="020F0302020204030204"/>
                </a:rPr>
                <a:t>you aim to </a:t>
              </a:r>
              <a:r>
                <a:rPr lang="en-GB" b="1" dirty="0" smtClean="0">
                  <a:solidFill>
                    <a:srgbClr val="7030A0"/>
                  </a:solidFill>
                  <a:latin typeface="Calibri Light" panose="020F0302020204030204"/>
                </a:rPr>
                <a:t>avoid defects</a:t>
              </a:r>
              <a:r>
                <a:rPr lang="en-GB" dirty="0" smtClean="0">
                  <a:solidFill>
                    <a:srgbClr val="000000"/>
                  </a:solidFill>
                  <a:latin typeface="Calibri Light" panose="020F0302020204030204"/>
                </a:rPr>
                <a:t>. It is about </a:t>
              </a:r>
              <a:r>
                <a:rPr lang="en-GB" b="1" dirty="0" smtClean="0">
                  <a:solidFill>
                    <a:srgbClr val="7030A0"/>
                  </a:solidFill>
                  <a:latin typeface="Calibri Light" panose="020F0302020204030204"/>
                </a:rPr>
                <a:t>prevention</a:t>
              </a:r>
              <a:r>
                <a:rPr lang="en-GB" dirty="0" smtClean="0">
                  <a:solidFill>
                    <a:srgbClr val="000000"/>
                  </a:solidFill>
                  <a:latin typeface="Calibri Light" panose="020F0302020204030204"/>
                </a:rPr>
                <a:t>. It is a process based approach: processes are described and analysed so that problems cannot occur.</a:t>
              </a:r>
              <a:endParaRPr lang="en-GB" dirty="0">
                <a:solidFill>
                  <a:srgbClr val="000000"/>
                </a:solidFill>
                <a:latin typeface="Calibri Light" panose="020F0302020204030204"/>
              </a:endParaRPr>
            </a:p>
          </p:txBody>
        </p:sp>
        <p:sp>
          <p:nvSpPr>
            <p:cNvPr id="16" name="Rechthoek 15"/>
            <p:cNvSpPr/>
            <p:nvPr/>
          </p:nvSpPr>
          <p:spPr>
            <a:xfrm>
              <a:off x="6111962" y="2256626"/>
              <a:ext cx="5642516" cy="923330"/>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In </a:t>
              </a:r>
              <a:r>
                <a:rPr lang="en-GB" b="1" dirty="0" smtClean="0">
                  <a:solidFill>
                    <a:srgbClr val="7030A0"/>
                  </a:solidFill>
                  <a:latin typeface="Calibri Light" panose="020F0302020204030204"/>
                </a:rPr>
                <a:t>Quality Control</a:t>
              </a:r>
              <a:r>
                <a:rPr lang="en-GB" dirty="0" smtClean="0">
                  <a:solidFill>
                    <a:srgbClr val="000000"/>
                  </a:solidFill>
                  <a:latin typeface="Calibri Light" panose="020F0302020204030204"/>
                </a:rPr>
                <a:t>, you try to </a:t>
              </a:r>
              <a:r>
                <a:rPr lang="en-GB" b="1" dirty="0" smtClean="0">
                  <a:solidFill>
                    <a:srgbClr val="7030A0"/>
                  </a:solidFill>
                  <a:latin typeface="Calibri Light" panose="020F0302020204030204"/>
                </a:rPr>
                <a:t>find defects and correct </a:t>
              </a:r>
              <a:r>
                <a:rPr lang="en-GB" dirty="0" smtClean="0">
                  <a:solidFill>
                    <a:srgbClr val="000000"/>
                  </a:solidFill>
                  <a:latin typeface="Calibri Light" panose="020F0302020204030204"/>
                </a:rPr>
                <a:t>them. It is about detection of problems. It is used to verify the quality of </a:t>
              </a:r>
              <a:r>
                <a:rPr lang="en-GB" dirty="0">
                  <a:solidFill>
                    <a:srgbClr val="000000"/>
                  </a:solidFill>
                  <a:latin typeface="Calibri Light" panose="020F0302020204030204"/>
                </a:rPr>
                <a:t>a</a:t>
              </a:r>
              <a:r>
                <a:rPr lang="en-GB" dirty="0" smtClean="0">
                  <a:solidFill>
                    <a:srgbClr val="000000"/>
                  </a:solidFill>
                  <a:latin typeface="Calibri Light" panose="020F0302020204030204"/>
                </a:rPr>
                <a:t> device. </a:t>
              </a:r>
              <a:endParaRPr lang="en-GB" dirty="0">
                <a:solidFill>
                  <a:srgbClr val="000000"/>
                </a:solidFill>
                <a:latin typeface="Calibri Light" panose="020F0302020204030204"/>
              </a:endParaRPr>
            </a:p>
          </p:txBody>
        </p:sp>
        <p:sp>
          <p:nvSpPr>
            <p:cNvPr id="9" name="Rechthoek 8"/>
            <p:cNvSpPr/>
            <p:nvPr/>
          </p:nvSpPr>
          <p:spPr>
            <a:xfrm>
              <a:off x="289932" y="2078781"/>
              <a:ext cx="11552663" cy="132581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411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Quality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352538" y="1415527"/>
            <a:ext cx="11475070" cy="923330"/>
          </a:xfrm>
          <a:prstGeom prst="rect">
            <a:avLst/>
          </a:prstGeom>
        </p:spPr>
        <p:txBody>
          <a:bodyPr wrap="square">
            <a:spAutoFit/>
          </a:bodyPr>
          <a:lstStyle/>
          <a:p>
            <a:pPr lvl="0"/>
            <a:r>
              <a:rPr lang="en-GB" dirty="0">
                <a:solidFill>
                  <a:srgbClr val="000000"/>
                </a:solidFill>
                <a:latin typeface="Calibri Light" panose="020F0302020204030204"/>
              </a:rPr>
              <a:t>A </a:t>
            </a:r>
            <a:r>
              <a:rPr lang="en-GB" b="1" dirty="0">
                <a:solidFill>
                  <a:srgbClr val="7030A0"/>
                </a:solidFill>
                <a:latin typeface="Calibri Light" panose="020F0302020204030204"/>
              </a:rPr>
              <a:t>Quality Control </a:t>
            </a:r>
            <a:r>
              <a:rPr lang="en-GB" b="1" dirty="0" smtClean="0">
                <a:solidFill>
                  <a:srgbClr val="7030A0"/>
                </a:solidFill>
                <a:latin typeface="Calibri Light" panose="020F0302020204030204"/>
              </a:rPr>
              <a:t>Program </a:t>
            </a:r>
            <a:r>
              <a:rPr lang="en-GB" dirty="0">
                <a:solidFill>
                  <a:srgbClr val="000000"/>
                </a:solidFill>
                <a:latin typeface="Calibri Light" panose="020F0302020204030204"/>
              </a:rPr>
              <a:t>allows a facility </a:t>
            </a:r>
            <a:r>
              <a:rPr lang="en-GB" dirty="0" smtClean="0">
                <a:solidFill>
                  <a:srgbClr val="000000"/>
                </a:solidFill>
                <a:latin typeface="Calibri Light" panose="020F0302020204030204"/>
              </a:rPr>
              <a:t>to efficiently monitor </a:t>
            </a:r>
            <a:r>
              <a:rPr lang="en-GB" dirty="0">
                <a:solidFill>
                  <a:srgbClr val="000000"/>
                </a:solidFill>
                <a:latin typeface="Calibri Light" panose="020F0302020204030204"/>
              </a:rPr>
              <a:t>the </a:t>
            </a:r>
            <a:r>
              <a:rPr lang="en-GB" dirty="0" smtClean="0">
                <a:solidFill>
                  <a:srgbClr val="000000"/>
                </a:solidFill>
                <a:latin typeface="Calibri Light" panose="020F0302020204030204"/>
              </a:rPr>
              <a:t>components </a:t>
            </a:r>
            <a:r>
              <a:rPr lang="en-GB" dirty="0">
                <a:solidFill>
                  <a:srgbClr val="000000"/>
                </a:solidFill>
                <a:latin typeface="Calibri Light" panose="020F0302020204030204"/>
              </a:rPr>
              <a:t>of the imaging </a:t>
            </a:r>
            <a:r>
              <a:rPr lang="en-GB" dirty="0" smtClean="0">
                <a:solidFill>
                  <a:srgbClr val="000000"/>
                </a:solidFill>
                <a:latin typeface="Calibri Light" panose="020F0302020204030204"/>
              </a:rPr>
              <a:t>process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It consists </a:t>
            </a:r>
            <a:r>
              <a:rPr lang="en-GB" dirty="0">
                <a:solidFill>
                  <a:srgbClr val="000000"/>
                </a:solidFill>
                <a:latin typeface="Calibri Light" panose="020F0302020204030204"/>
              </a:rPr>
              <a:t>of a series of </a:t>
            </a:r>
            <a:r>
              <a:rPr lang="en-GB" b="1" dirty="0">
                <a:solidFill>
                  <a:srgbClr val="7030A0"/>
                </a:solidFill>
                <a:latin typeface="Calibri Light" panose="020F0302020204030204"/>
              </a:rPr>
              <a:t>standardized tests </a:t>
            </a:r>
            <a:r>
              <a:rPr lang="en-GB" dirty="0">
                <a:solidFill>
                  <a:srgbClr val="000000"/>
                </a:solidFill>
                <a:latin typeface="Calibri Light" panose="020F0302020204030204"/>
              </a:rPr>
              <a:t>developed to detect </a:t>
            </a:r>
            <a:r>
              <a:rPr lang="en-GB" b="1" dirty="0">
                <a:solidFill>
                  <a:srgbClr val="7030A0"/>
                </a:solidFill>
                <a:latin typeface="Calibri Light" panose="020F0302020204030204"/>
              </a:rPr>
              <a:t>changes</a:t>
            </a:r>
            <a:r>
              <a:rPr lang="en-GB" dirty="0">
                <a:solidFill>
                  <a:srgbClr val="000000"/>
                </a:solidFill>
                <a:latin typeface="Calibri Light" panose="020F0302020204030204"/>
              </a:rPr>
              <a:t> in X-ray equipment function from its original level of performance. The </a:t>
            </a:r>
            <a:r>
              <a:rPr lang="en-GB" dirty="0" smtClean="0">
                <a:solidFill>
                  <a:srgbClr val="000000"/>
                </a:solidFill>
                <a:latin typeface="Calibri Light" panose="020F0302020204030204"/>
              </a:rPr>
              <a:t>results </a:t>
            </a:r>
            <a:r>
              <a:rPr lang="en-GB" dirty="0">
                <a:solidFill>
                  <a:srgbClr val="000000"/>
                </a:solidFill>
                <a:latin typeface="Calibri Light" panose="020F0302020204030204"/>
              </a:rPr>
              <a:t>of such tests, when carried out routinely, </a:t>
            </a:r>
            <a:r>
              <a:rPr lang="en-GB" dirty="0" smtClean="0">
                <a:solidFill>
                  <a:srgbClr val="000000"/>
                </a:solidFill>
                <a:latin typeface="Calibri Light" panose="020F0302020204030204"/>
              </a:rPr>
              <a:t>allow </a:t>
            </a:r>
            <a:r>
              <a:rPr lang="en-GB" b="1" dirty="0">
                <a:solidFill>
                  <a:srgbClr val="7030A0"/>
                </a:solidFill>
                <a:latin typeface="Calibri Light" panose="020F0302020204030204"/>
              </a:rPr>
              <a:t>prompt corrective action </a:t>
            </a:r>
            <a:r>
              <a:rPr lang="en-GB" dirty="0">
                <a:solidFill>
                  <a:srgbClr val="000000"/>
                </a:solidFill>
                <a:latin typeface="Calibri Light" panose="020F0302020204030204"/>
              </a:rPr>
              <a:t>to maintain </a:t>
            </a:r>
            <a:r>
              <a:rPr lang="en-GB" dirty="0" smtClean="0">
                <a:solidFill>
                  <a:srgbClr val="000000"/>
                </a:solidFill>
                <a:latin typeface="Calibri Light" panose="020F0302020204030204"/>
              </a:rPr>
              <a:t>image </a:t>
            </a:r>
            <a:r>
              <a:rPr lang="en-GB" dirty="0">
                <a:solidFill>
                  <a:srgbClr val="000000"/>
                </a:solidFill>
                <a:latin typeface="Calibri Light" panose="020F0302020204030204"/>
              </a:rPr>
              <a:t>quality. </a:t>
            </a:r>
          </a:p>
        </p:txBody>
      </p:sp>
      <p:sp>
        <p:nvSpPr>
          <p:cNvPr id="7" name="Rechthoek 6"/>
          <p:cNvSpPr/>
          <p:nvPr/>
        </p:nvSpPr>
        <p:spPr>
          <a:xfrm>
            <a:off x="2007812" y="2429225"/>
            <a:ext cx="5430694" cy="2585323"/>
          </a:xfrm>
          <a:prstGeom prst="rect">
            <a:avLst/>
          </a:prstGeom>
        </p:spPr>
        <p:txBody>
          <a:bodyPr wrap="square">
            <a:spAutoFit/>
          </a:bodyPr>
          <a:lstStyle/>
          <a:p>
            <a:r>
              <a:rPr lang="en-GB" dirty="0" smtClean="0">
                <a:latin typeface="+mj-lt"/>
              </a:rPr>
              <a:t>As an example, QC program for </a:t>
            </a:r>
            <a:r>
              <a:rPr lang="en-GB" b="1" dirty="0" smtClean="0">
                <a:solidFill>
                  <a:srgbClr val="7030A0"/>
                </a:solidFill>
                <a:latin typeface="+mj-lt"/>
              </a:rPr>
              <a:t>radiography </a:t>
            </a:r>
            <a:r>
              <a:rPr lang="en-GB" b="1" dirty="0">
                <a:solidFill>
                  <a:srgbClr val="7030A0"/>
                </a:solidFill>
                <a:latin typeface="+mj-lt"/>
              </a:rPr>
              <a:t>equipment </a:t>
            </a:r>
            <a:r>
              <a:rPr lang="en-GB" b="1" dirty="0" smtClean="0">
                <a:solidFill>
                  <a:srgbClr val="7030A0"/>
                </a:solidFill>
                <a:latin typeface="+mj-lt"/>
              </a:rPr>
              <a:t> </a:t>
            </a:r>
            <a:r>
              <a:rPr lang="en-GB" dirty="0" smtClean="0">
                <a:latin typeface="+mj-lt"/>
              </a:rPr>
              <a:t>should include regular checks of: </a:t>
            </a:r>
          </a:p>
          <a:p>
            <a:pPr marL="742950" lvl="1" indent="-285750">
              <a:buFont typeface="Arial" panose="020B0604020202020204" pitchFamily="34" charset="0"/>
              <a:buChar char="•"/>
            </a:pPr>
            <a:r>
              <a:rPr lang="en-GB" dirty="0" smtClean="0">
                <a:latin typeface="+mj-lt"/>
              </a:rPr>
              <a:t>the film </a:t>
            </a:r>
            <a:r>
              <a:rPr lang="en-GB" dirty="0">
                <a:latin typeface="+mj-lt"/>
              </a:rPr>
              <a:t>p</a:t>
            </a:r>
            <a:r>
              <a:rPr lang="en-GB" dirty="0" smtClean="0">
                <a:latin typeface="+mj-lt"/>
              </a:rPr>
              <a:t>rocessor </a:t>
            </a:r>
            <a:r>
              <a:rPr lang="en-GB" dirty="0">
                <a:latin typeface="+mj-lt"/>
              </a:rPr>
              <a:t>u</a:t>
            </a:r>
            <a:r>
              <a:rPr lang="en-GB" dirty="0" smtClean="0">
                <a:latin typeface="+mj-lt"/>
              </a:rPr>
              <a:t>nit</a:t>
            </a:r>
          </a:p>
          <a:p>
            <a:pPr marL="742950" lvl="1" indent="-285750">
              <a:buFont typeface="Arial" panose="020B0604020202020204" pitchFamily="34" charset="0"/>
              <a:buChar char="•"/>
            </a:pPr>
            <a:r>
              <a:rPr lang="en-GB" dirty="0" smtClean="0">
                <a:latin typeface="+mj-lt"/>
              </a:rPr>
              <a:t>the darkroom</a:t>
            </a:r>
          </a:p>
          <a:p>
            <a:pPr marL="742950" lvl="1" indent="-285750">
              <a:buFont typeface="Arial" panose="020B0604020202020204" pitchFamily="34" charset="0"/>
              <a:buChar char="•"/>
            </a:pPr>
            <a:r>
              <a:rPr lang="en-GB" dirty="0" smtClean="0">
                <a:latin typeface="+mj-lt"/>
              </a:rPr>
              <a:t>the view boxes</a:t>
            </a:r>
          </a:p>
          <a:p>
            <a:pPr marL="742950" lvl="1" indent="-285750">
              <a:buFont typeface="Arial" panose="020B0604020202020204" pitchFamily="34" charset="0"/>
              <a:buChar char="•"/>
            </a:pPr>
            <a:r>
              <a:rPr lang="en-GB" dirty="0" smtClean="0">
                <a:latin typeface="+mj-lt"/>
              </a:rPr>
              <a:t>the film </a:t>
            </a:r>
            <a:r>
              <a:rPr lang="en-GB" dirty="0">
                <a:latin typeface="+mj-lt"/>
              </a:rPr>
              <a:t>and c</a:t>
            </a:r>
            <a:r>
              <a:rPr lang="en-GB" dirty="0" smtClean="0">
                <a:latin typeface="+mj-lt"/>
              </a:rPr>
              <a:t>hemical </a:t>
            </a:r>
            <a:r>
              <a:rPr lang="en-GB" dirty="0">
                <a:latin typeface="+mj-lt"/>
              </a:rPr>
              <a:t>s</a:t>
            </a:r>
            <a:r>
              <a:rPr lang="en-GB" dirty="0" smtClean="0">
                <a:latin typeface="+mj-lt"/>
              </a:rPr>
              <a:t>torage</a:t>
            </a:r>
            <a:endParaRPr lang="en-GB" dirty="0">
              <a:latin typeface="+mj-lt"/>
            </a:endParaRPr>
          </a:p>
          <a:p>
            <a:pPr marL="742950" lvl="1" indent="-285750">
              <a:buFont typeface="Arial" panose="020B0604020202020204" pitchFamily="34" charset="0"/>
              <a:buChar char="•"/>
            </a:pPr>
            <a:r>
              <a:rPr lang="en-GB" dirty="0" smtClean="0">
                <a:latin typeface="+mj-lt"/>
              </a:rPr>
              <a:t>the intensifying screen </a:t>
            </a:r>
            <a:r>
              <a:rPr lang="en-GB" dirty="0">
                <a:latin typeface="+mj-lt"/>
              </a:rPr>
              <a:t>c</a:t>
            </a:r>
            <a:r>
              <a:rPr lang="en-GB" dirty="0" smtClean="0">
                <a:latin typeface="+mj-lt"/>
              </a:rPr>
              <a:t>leaning </a:t>
            </a:r>
          </a:p>
          <a:p>
            <a:pPr marL="742950" lvl="1" indent="-285750">
              <a:buFont typeface="Arial" panose="020B0604020202020204" pitchFamily="34" charset="0"/>
              <a:buChar char="•"/>
            </a:pPr>
            <a:r>
              <a:rPr lang="en-GB" dirty="0" smtClean="0">
                <a:latin typeface="+mj-lt"/>
              </a:rPr>
              <a:t>the screen-film </a:t>
            </a:r>
            <a:r>
              <a:rPr lang="en-GB" dirty="0">
                <a:latin typeface="+mj-lt"/>
              </a:rPr>
              <a:t>c</a:t>
            </a:r>
            <a:r>
              <a:rPr lang="en-GB" dirty="0" smtClean="0">
                <a:latin typeface="+mj-lt"/>
              </a:rPr>
              <a:t>ontact </a:t>
            </a:r>
            <a:r>
              <a:rPr lang="en-GB" dirty="0">
                <a:latin typeface="+mj-lt"/>
              </a:rPr>
              <a:t>t</a:t>
            </a:r>
            <a:r>
              <a:rPr lang="en-GB" dirty="0" smtClean="0">
                <a:latin typeface="+mj-lt"/>
              </a:rPr>
              <a:t>est</a:t>
            </a:r>
            <a:endParaRPr lang="en-GB" dirty="0">
              <a:latin typeface="+mj-lt"/>
            </a:endParaRPr>
          </a:p>
          <a:p>
            <a:pPr marL="742950" lvl="1" indent="-285750">
              <a:buFont typeface="Arial" panose="020B0604020202020204" pitchFamily="34" charset="0"/>
              <a:buChar char="•"/>
            </a:pPr>
            <a:r>
              <a:rPr lang="en-GB" dirty="0" smtClean="0">
                <a:latin typeface="+mj-lt"/>
              </a:rPr>
              <a:t>the integrity of lead apron</a:t>
            </a:r>
            <a:r>
              <a:rPr lang="en-GB" dirty="0">
                <a:latin typeface="+mj-lt"/>
              </a:rPr>
              <a:t>s</a:t>
            </a:r>
            <a:r>
              <a:rPr lang="en-GB" dirty="0" smtClean="0">
                <a:latin typeface="+mj-lt"/>
              </a:rPr>
              <a:t> and gloves</a:t>
            </a:r>
            <a:endParaRPr lang="en-GB" sz="2800" dirty="0">
              <a:latin typeface="+mj-lt"/>
            </a:endParaRPr>
          </a:p>
        </p:txBody>
      </p:sp>
      <p:sp>
        <p:nvSpPr>
          <p:cNvPr id="8" name="Rechthoek 7"/>
          <p:cNvSpPr/>
          <p:nvPr/>
        </p:nvSpPr>
        <p:spPr>
          <a:xfrm>
            <a:off x="352538" y="5218701"/>
            <a:ext cx="10815988" cy="646331"/>
          </a:xfrm>
          <a:prstGeom prst="rect">
            <a:avLst/>
          </a:prstGeom>
        </p:spPr>
        <p:txBody>
          <a:bodyPr wrap="square">
            <a:spAutoFit/>
          </a:bodyPr>
          <a:lstStyle/>
          <a:p>
            <a:pPr lvl="0"/>
            <a:r>
              <a:rPr lang="en-GB" dirty="0" smtClean="0">
                <a:solidFill>
                  <a:srgbClr val="000000"/>
                </a:solidFill>
                <a:latin typeface="Calibri Light" panose="020F0302020204030204"/>
              </a:rPr>
              <a:t>These </a:t>
            </a:r>
            <a:r>
              <a:rPr lang="en-GB" dirty="0">
                <a:solidFill>
                  <a:srgbClr val="000000"/>
                </a:solidFill>
                <a:latin typeface="Calibri Light" panose="020F0302020204030204"/>
              </a:rPr>
              <a:t>actions typically involve measurement of a </a:t>
            </a:r>
            <a:r>
              <a:rPr lang="en-GB" b="1" dirty="0">
                <a:solidFill>
                  <a:srgbClr val="7030A0"/>
                </a:solidFill>
                <a:latin typeface="Calibri Light" panose="020F0302020204030204"/>
              </a:rPr>
              <a:t>process variable</a:t>
            </a:r>
            <a:r>
              <a:rPr lang="en-GB" dirty="0">
                <a:solidFill>
                  <a:srgbClr val="000000"/>
                </a:solidFill>
                <a:latin typeface="Calibri Light" panose="020F0302020204030204"/>
              </a:rPr>
              <a:t>, checking the measured value against a limit, and performing corrective action if the limit is exceeded. </a:t>
            </a:r>
          </a:p>
        </p:txBody>
      </p:sp>
      <p:pic>
        <p:nvPicPr>
          <p:cNvPr id="10" name="Afbeelding 9"/>
          <p:cNvPicPr>
            <a:picLocks noChangeAspect="1"/>
          </p:cNvPicPr>
          <p:nvPr/>
        </p:nvPicPr>
        <p:blipFill rotWithShape="1">
          <a:blip r:embed="rId2" cstate="screen">
            <a:extLst>
              <a:ext uri="{28A0092B-C50C-407E-A947-70E740481C1C}">
                <a14:useLocalDpi xmlns:a14="http://schemas.microsoft.com/office/drawing/2010/main"/>
              </a:ext>
            </a:extLst>
          </a:blip>
          <a:srcRect t="2901" b="11958"/>
          <a:stretch/>
        </p:blipFill>
        <p:spPr>
          <a:xfrm>
            <a:off x="8307541" y="2554728"/>
            <a:ext cx="2519583" cy="2370151"/>
          </a:xfrm>
          <a:prstGeom prst="rect">
            <a:avLst/>
          </a:prstGeom>
        </p:spPr>
      </p:pic>
    </p:spTree>
    <p:extLst>
      <p:ext uri="{BB962C8B-B14F-4D97-AF65-F5344CB8AC3E}">
        <p14:creationId xmlns:p14="http://schemas.microsoft.com/office/powerpoint/2010/main" val="10974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3136746"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Quality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0088"/>
            <a:ext cx="3033779" cy="247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b="3932"/>
          <a:stretch/>
        </p:blipFill>
        <p:spPr>
          <a:xfrm>
            <a:off x="3723975" y="211060"/>
            <a:ext cx="8288030" cy="5977867"/>
          </a:xfrm>
          <a:prstGeom prst="rect">
            <a:avLst/>
          </a:prstGeom>
        </p:spPr>
      </p:pic>
      <p:sp>
        <p:nvSpPr>
          <p:cNvPr id="13" name="Rechthoek 12"/>
          <p:cNvSpPr/>
          <p:nvPr/>
        </p:nvSpPr>
        <p:spPr>
          <a:xfrm>
            <a:off x="412130" y="2336688"/>
            <a:ext cx="3311845" cy="1200329"/>
          </a:xfrm>
          <a:prstGeom prst="rect">
            <a:avLst/>
          </a:prstGeom>
        </p:spPr>
        <p:txBody>
          <a:bodyPr wrap="square">
            <a:spAutoFit/>
          </a:bodyPr>
          <a:lstStyle/>
          <a:p>
            <a:pPr lvl="0"/>
            <a:r>
              <a:rPr lang="en-GB" dirty="0" smtClean="0">
                <a:solidFill>
                  <a:srgbClr val="000000"/>
                </a:solidFill>
                <a:latin typeface="+mj-lt"/>
              </a:rPr>
              <a:t>A good QC program at the radiology department executes  such a program for each medical imaging device…..</a:t>
            </a:r>
            <a:endParaRPr lang="en-GB" dirty="0">
              <a:solidFill>
                <a:srgbClr val="000000"/>
              </a:solidFill>
              <a:latin typeface="+mj-lt"/>
            </a:endParaRPr>
          </a:p>
        </p:txBody>
      </p:sp>
      <p:sp>
        <p:nvSpPr>
          <p:cNvPr id="16" name="Rechthoek 15"/>
          <p:cNvSpPr/>
          <p:nvPr/>
        </p:nvSpPr>
        <p:spPr>
          <a:xfrm>
            <a:off x="412130" y="4035409"/>
            <a:ext cx="3568589" cy="1754326"/>
          </a:xfrm>
          <a:prstGeom prst="rect">
            <a:avLst/>
          </a:prstGeom>
        </p:spPr>
        <p:txBody>
          <a:bodyPr wrap="square">
            <a:spAutoFit/>
          </a:bodyPr>
          <a:lstStyle/>
          <a:p>
            <a:pPr>
              <a:spcAft>
                <a:spcPts val="600"/>
              </a:spcAft>
            </a:pPr>
            <a:r>
              <a:rPr lang="en-GB" dirty="0" smtClean="0">
                <a:latin typeface="+mj-lt"/>
              </a:rPr>
              <a:t>For X-ray systems, quality control is particularly important since radiation exposure cannot be seen and </a:t>
            </a:r>
            <a:r>
              <a:rPr lang="en-GB" dirty="0">
                <a:latin typeface="+mj-lt"/>
              </a:rPr>
              <a:t>can </a:t>
            </a:r>
            <a:r>
              <a:rPr lang="en-GB" dirty="0" smtClean="0">
                <a:latin typeface="+mj-lt"/>
              </a:rPr>
              <a:t>be easily </a:t>
            </a:r>
            <a:r>
              <a:rPr lang="en-GB" dirty="0">
                <a:latin typeface="+mj-lt"/>
              </a:rPr>
              <a:t>neglected without the presence of </a:t>
            </a:r>
            <a:r>
              <a:rPr lang="en-GB" dirty="0" smtClean="0">
                <a:latin typeface="+mj-lt"/>
              </a:rPr>
              <a:t>qualified personnel </a:t>
            </a:r>
            <a:r>
              <a:rPr lang="en-GB" dirty="0">
                <a:latin typeface="+mj-lt"/>
              </a:rPr>
              <a:t>who are actively monitoring </a:t>
            </a:r>
            <a:r>
              <a:rPr lang="en-GB" dirty="0" smtClean="0">
                <a:latin typeface="+mj-lt"/>
              </a:rPr>
              <a:t>risk.</a:t>
            </a:r>
            <a:endParaRPr lang="en-GB" dirty="0">
              <a:latin typeface="+mj-lt"/>
            </a:endParaRPr>
          </a:p>
        </p:txBody>
      </p:sp>
    </p:spTree>
    <p:extLst>
      <p:ext uri="{BB962C8B-B14F-4D97-AF65-F5344CB8AC3E}">
        <p14:creationId xmlns:p14="http://schemas.microsoft.com/office/powerpoint/2010/main" val="4171844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QC Programs are not totally free…. (example only)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331632"/>
            <a:ext cx="10990274" cy="3139321"/>
          </a:xfrm>
          <a:prstGeom prst="rect">
            <a:avLst/>
          </a:prstGeom>
        </p:spPr>
        <p:txBody>
          <a:bodyPr wrap="square">
            <a:spAutoFit/>
          </a:bodyPr>
          <a:lstStyle/>
          <a:p>
            <a:pPr lvl="0"/>
            <a:r>
              <a:rPr lang="en-GB" dirty="0">
                <a:solidFill>
                  <a:srgbClr val="000000"/>
                </a:solidFill>
                <a:latin typeface="Calibri Light" panose="020F0302020204030204"/>
              </a:rPr>
              <a:t>In order to perform the QC tests outlined in this manual, an initial outlay of about </a:t>
            </a:r>
            <a:r>
              <a:rPr lang="en-GB" b="1" dirty="0">
                <a:solidFill>
                  <a:srgbClr val="7030A0"/>
                </a:solidFill>
                <a:latin typeface="Calibri Light" panose="020F0302020204030204"/>
              </a:rPr>
              <a:t>$1,600 </a:t>
            </a:r>
            <a:r>
              <a:rPr lang="en-GB" dirty="0" smtClean="0">
                <a:solidFill>
                  <a:srgbClr val="000000"/>
                </a:solidFill>
                <a:latin typeface="Calibri Light" panose="020F0302020204030204"/>
              </a:rPr>
              <a:t>will be </a:t>
            </a:r>
            <a:r>
              <a:rPr lang="en-GB" dirty="0">
                <a:solidFill>
                  <a:srgbClr val="000000"/>
                </a:solidFill>
                <a:latin typeface="Calibri Light" panose="020F0302020204030204"/>
              </a:rPr>
              <a:t>necessary. Minimal annual costs can be expected to keep your QA and QC programs running</a:t>
            </a:r>
            <a:r>
              <a:rPr lang="en-GB" dirty="0" smtClean="0">
                <a:solidFill>
                  <a:srgbClr val="000000"/>
                </a:solidFill>
                <a:latin typeface="Calibri Light" panose="020F0302020204030204"/>
              </a:rPr>
              <a:t>. </a:t>
            </a:r>
          </a:p>
          <a:p>
            <a:pPr marL="742950" lvl="1" indent="-285750">
              <a:buFont typeface="Arial" panose="020B0604020202020204" pitchFamily="34" charset="0"/>
              <a:buChar char="•"/>
            </a:pPr>
            <a:r>
              <a:rPr lang="en-GB" dirty="0" smtClean="0">
                <a:solidFill>
                  <a:srgbClr val="000000"/>
                </a:solidFill>
                <a:latin typeface="Calibri Light" panose="020F0302020204030204"/>
              </a:rPr>
              <a:t>Sensitometer, </a:t>
            </a:r>
            <a:r>
              <a:rPr lang="en-GB" dirty="0">
                <a:solidFill>
                  <a:srgbClr val="000000"/>
                </a:solidFill>
                <a:latin typeface="Calibri Light" panose="020F0302020204030204"/>
              </a:rPr>
              <a:t>approximately $</a:t>
            </a:r>
            <a:r>
              <a:rPr lang="en-GB" dirty="0" smtClean="0">
                <a:solidFill>
                  <a:srgbClr val="000000"/>
                </a:solidFill>
                <a:latin typeface="Calibri Light" panose="020F0302020204030204"/>
              </a:rPr>
              <a:t>700,  </a:t>
            </a:r>
          </a:p>
          <a:p>
            <a:pPr marL="742950" lvl="1" indent="-285750">
              <a:buFont typeface="Arial" panose="020B0604020202020204" pitchFamily="34" charset="0"/>
              <a:buChar char="•"/>
            </a:pPr>
            <a:r>
              <a:rPr lang="en-GB" dirty="0" smtClean="0">
                <a:solidFill>
                  <a:srgbClr val="000000"/>
                </a:solidFill>
                <a:latin typeface="Calibri Light" panose="020F0302020204030204"/>
              </a:rPr>
              <a:t>Densitometer</a:t>
            </a:r>
            <a:r>
              <a:rPr lang="en-GB" dirty="0">
                <a:solidFill>
                  <a:srgbClr val="000000"/>
                </a:solidFill>
                <a:latin typeface="Calibri Light" panose="020F0302020204030204"/>
              </a:rPr>
              <a:t>, approximately $</a:t>
            </a:r>
            <a:r>
              <a:rPr lang="en-GB" dirty="0" smtClean="0">
                <a:solidFill>
                  <a:srgbClr val="000000"/>
                </a:solidFill>
                <a:latin typeface="Calibri Light" panose="020F0302020204030204"/>
              </a:rPr>
              <a:t>700, </a:t>
            </a:r>
          </a:p>
          <a:p>
            <a:pPr marL="742950" lvl="1" indent="-285750">
              <a:buFont typeface="Arial" panose="020B0604020202020204" pitchFamily="34" charset="0"/>
              <a:buChar char="•"/>
            </a:pPr>
            <a:r>
              <a:rPr lang="en-GB" dirty="0" smtClean="0">
                <a:solidFill>
                  <a:srgbClr val="000000"/>
                </a:solidFill>
                <a:latin typeface="Calibri Light" panose="020F0302020204030204"/>
              </a:rPr>
              <a:t>Box </a:t>
            </a:r>
            <a:r>
              <a:rPr lang="en-GB" dirty="0">
                <a:solidFill>
                  <a:srgbClr val="000000"/>
                </a:solidFill>
                <a:latin typeface="Calibri Light" panose="020F0302020204030204"/>
              </a:rPr>
              <a:t>of film (clinically used</a:t>
            </a:r>
            <a:r>
              <a:rPr lang="en-GB" dirty="0" smtClean="0">
                <a:solidFill>
                  <a:srgbClr val="000000"/>
                </a:solidFill>
                <a:latin typeface="Calibri Light" panose="020F0302020204030204"/>
              </a:rPr>
              <a:t>), </a:t>
            </a:r>
          </a:p>
          <a:p>
            <a:pPr marL="742950" lvl="1" indent="-285750">
              <a:buFont typeface="Arial" panose="020B0604020202020204" pitchFamily="34" charset="0"/>
              <a:buChar char="•"/>
            </a:pPr>
            <a:r>
              <a:rPr lang="en-GB" dirty="0" smtClean="0">
                <a:solidFill>
                  <a:srgbClr val="000000"/>
                </a:solidFill>
                <a:latin typeface="Calibri Light" panose="020F0302020204030204"/>
              </a:rPr>
              <a:t>Aluminum </a:t>
            </a:r>
            <a:r>
              <a:rPr lang="en-GB" dirty="0">
                <a:solidFill>
                  <a:srgbClr val="000000"/>
                </a:solidFill>
                <a:latin typeface="Calibri Light" panose="020F0302020204030204"/>
              </a:rPr>
              <a:t>step wedge, approximately $</a:t>
            </a:r>
            <a:r>
              <a:rPr lang="en-GB" dirty="0" smtClean="0">
                <a:solidFill>
                  <a:srgbClr val="000000"/>
                </a:solidFill>
                <a:latin typeface="Calibri Light" panose="020F0302020204030204"/>
              </a:rPr>
              <a:t>70, </a:t>
            </a:r>
          </a:p>
          <a:p>
            <a:pPr marL="742950" lvl="1" indent="-285750">
              <a:buFont typeface="Arial" panose="020B0604020202020204" pitchFamily="34" charset="0"/>
              <a:buChar char="•"/>
            </a:pPr>
            <a:r>
              <a:rPr lang="en-GB" dirty="0" smtClean="0">
                <a:solidFill>
                  <a:srgbClr val="000000"/>
                </a:solidFill>
                <a:latin typeface="Calibri Light" panose="020F0302020204030204"/>
              </a:rPr>
              <a:t>Brass </a:t>
            </a:r>
            <a:r>
              <a:rPr lang="en-GB" dirty="0">
                <a:solidFill>
                  <a:srgbClr val="000000"/>
                </a:solidFill>
                <a:latin typeface="Calibri Light" panose="020F0302020204030204"/>
              </a:rPr>
              <a:t>or copper mesh screens </a:t>
            </a:r>
            <a:r>
              <a:rPr lang="en-GB" dirty="0" smtClean="0">
                <a:solidFill>
                  <a:srgbClr val="000000"/>
                </a:solidFill>
                <a:latin typeface="Calibri Light" panose="020F0302020204030204"/>
              </a:rPr>
              <a:t>large </a:t>
            </a:r>
            <a:r>
              <a:rPr lang="en-GB" dirty="0">
                <a:solidFill>
                  <a:srgbClr val="000000"/>
                </a:solidFill>
                <a:latin typeface="Calibri Light" panose="020F0302020204030204"/>
              </a:rPr>
              <a:t>enough to </a:t>
            </a:r>
            <a:r>
              <a:rPr lang="en-GB" dirty="0" smtClean="0">
                <a:solidFill>
                  <a:srgbClr val="000000"/>
                </a:solidFill>
                <a:latin typeface="Calibri Light" panose="020F0302020204030204"/>
              </a:rPr>
              <a:t>cover largest </a:t>
            </a:r>
            <a:r>
              <a:rPr lang="en-GB" dirty="0">
                <a:solidFill>
                  <a:srgbClr val="000000"/>
                </a:solidFill>
                <a:latin typeface="Calibri Light" panose="020F0302020204030204"/>
              </a:rPr>
              <a:t>cassette in use at facility, approximately $</a:t>
            </a:r>
            <a:r>
              <a:rPr lang="en-GB" dirty="0" smtClean="0">
                <a:solidFill>
                  <a:srgbClr val="000000"/>
                </a:solidFill>
                <a:latin typeface="Calibri Light" panose="020F0302020204030204"/>
              </a:rPr>
              <a:t>10, </a:t>
            </a:r>
          </a:p>
          <a:p>
            <a:pPr marL="742950" lvl="1" indent="-285750">
              <a:buFont typeface="Arial" panose="020B0604020202020204" pitchFamily="34" charset="0"/>
              <a:buChar char="•"/>
            </a:pPr>
            <a:r>
              <a:rPr lang="en-GB" dirty="0" smtClean="0">
                <a:solidFill>
                  <a:srgbClr val="000000"/>
                </a:solidFill>
                <a:latin typeface="Calibri Light" panose="020F0302020204030204"/>
              </a:rPr>
              <a:t>Measuring tape, </a:t>
            </a:r>
          </a:p>
          <a:p>
            <a:pPr marL="742950" lvl="1" indent="-285750">
              <a:buFont typeface="Arial" panose="020B0604020202020204" pitchFamily="34" charset="0"/>
              <a:buChar char="•"/>
            </a:pPr>
            <a:r>
              <a:rPr lang="en-GB" dirty="0" smtClean="0">
                <a:solidFill>
                  <a:srgbClr val="000000"/>
                </a:solidFill>
                <a:latin typeface="Calibri Light" panose="020F0302020204030204"/>
              </a:rPr>
              <a:t>Non-mercury </a:t>
            </a:r>
            <a:r>
              <a:rPr lang="en-GB" dirty="0">
                <a:solidFill>
                  <a:srgbClr val="000000"/>
                </a:solidFill>
                <a:latin typeface="Calibri Light" panose="020F0302020204030204"/>
              </a:rPr>
              <a:t>thermometer, approximately $</a:t>
            </a:r>
            <a:r>
              <a:rPr lang="en-GB" dirty="0" smtClean="0">
                <a:solidFill>
                  <a:srgbClr val="000000"/>
                </a:solidFill>
                <a:latin typeface="Calibri Light" panose="020F0302020204030204"/>
              </a:rPr>
              <a:t>10, </a:t>
            </a:r>
          </a:p>
          <a:p>
            <a:pPr marL="742950" lvl="1" indent="-285750">
              <a:buFont typeface="Arial" panose="020B0604020202020204" pitchFamily="34" charset="0"/>
              <a:buChar char="•"/>
            </a:pPr>
            <a:r>
              <a:rPr lang="en-GB" dirty="0" smtClean="0">
                <a:solidFill>
                  <a:srgbClr val="000000"/>
                </a:solidFill>
                <a:latin typeface="Calibri Light" panose="020F0302020204030204"/>
              </a:rPr>
              <a:t>Cleaning </a:t>
            </a:r>
            <a:r>
              <a:rPr lang="en-GB" dirty="0">
                <a:solidFill>
                  <a:srgbClr val="000000"/>
                </a:solidFill>
                <a:latin typeface="Calibri Light" panose="020F0302020204030204"/>
              </a:rPr>
              <a:t>equipment for screens, cassettes and </a:t>
            </a:r>
            <a:r>
              <a:rPr lang="en-GB" dirty="0" smtClean="0">
                <a:solidFill>
                  <a:srgbClr val="000000"/>
                </a:solidFill>
                <a:latin typeface="Calibri Light" panose="020F0302020204030204"/>
              </a:rPr>
              <a:t>darkroom, </a:t>
            </a:r>
          </a:p>
          <a:p>
            <a:pPr marL="742950" lvl="1" indent="-285750">
              <a:buFont typeface="Arial" panose="020B0604020202020204" pitchFamily="34" charset="0"/>
              <a:buChar char="•"/>
            </a:pPr>
            <a:r>
              <a:rPr lang="en-GB" dirty="0" smtClean="0">
                <a:solidFill>
                  <a:srgbClr val="000000"/>
                </a:solidFill>
                <a:latin typeface="Calibri Light" panose="020F0302020204030204"/>
              </a:rPr>
              <a:t>Fluoroscopic </a:t>
            </a:r>
            <a:r>
              <a:rPr lang="en-GB" dirty="0">
                <a:solidFill>
                  <a:srgbClr val="000000"/>
                </a:solidFill>
                <a:latin typeface="Calibri Light" panose="020F0302020204030204"/>
              </a:rPr>
              <a:t>test tool, approximately $</a:t>
            </a:r>
            <a:r>
              <a:rPr lang="en-GB" dirty="0" smtClean="0">
                <a:solidFill>
                  <a:srgbClr val="000000"/>
                </a:solidFill>
                <a:latin typeface="Calibri Light" panose="020F0302020204030204"/>
              </a:rPr>
              <a:t>100</a:t>
            </a:r>
            <a:endParaRPr lang="en-GB" dirty="0">
              <a:solidFill>
                <a:srgbClr val="000000"/>
              </a:solidFill>
              <a:latin typeface="Calibri Light" panose="020F0302020204030204"/>
            </a:endParaRPr>
          </a:p>
        </p:txBody>
      </p:sp>
      <p:sp>
        <p:nvSpPr>
          <p:cNvPr id="3" name="Rechthoek 2"/>
          <p:cNvSpPr/>
          <p:nvPr/>
        </p:nvSpPr>
        <p:spPr>
          <a:xfrm>
            <a:off x="463087" y="4532618"/>
            <a:ext cx="11328400" cy="1754326"/>
          </a:xfrm>
          <a:prstGeom prst="rect">
            <a:avLst/>
          </a:prstGeom>
        </p:spPr>
        <p:txBody>
          <a:bodyPr wrap="square">
            <a:spAutoFit/>
          </a:bodyPr>
          <a:lstStyle/>
          <a:p>
            <a:pPr lvl="0"/>
            <a:r>
              <a:rPr lang="en-GB" dirty="0">
                <a:solidFill>
                  <a:srgbClr val="000000"/>
                </a:solidFill>
                <a:latin typeface="Calibri Light" panose="020F0302020204030204"/>
              </a:rPr>
              <a:t>Once you have become proficient at performing the tests the </a:t>
            </a:r>
            <a:r>
              <a:rPr lang="en-GB" b="1" dirty="0">
                <a:solidFill>
                  <a:srgbClr val="7030A0"/>
                </a:solidFill>
                <a:latin typeface="Calibri Light" panose="020F0302020204030204"/>
              </a:rPr>
              <a:t>time spent </a:t>
            </a:r>
            <a:r>
              <a:rPr lang="en-GB" dirty="0">
                <a:solidFill>
                  <a:srgbClr val="000000"/>
                </a:solidFill>
                <a:latin typeface="Calibri Light" panose="020F0302020204030204"/>
              </a:rPr>
              <a:t>will be minimal. </a:t>
            </a:r>
          </a:p>
          <a:p>
            <a:pPr marL="742950" lvl="1" indent="-285750">
              <a:buFont typeface="Arial" panose="020B0604020202020204" pitchFamily="34" charset="0"/>
              <a:buChar char="•"/>
            </a:pPr>
            <a:r>
              <a:rPr lang="en-GB" dirty="0">
                <a:solidFill>
                  <a:srgbClr val="000000"/>
                </a:solidFill>
                <a:latin typeface="Calibri Light" panose="020F0302020204030204"/>
              </a:rPr>
              <a:t>Daily tests should take about 5 minutes to perform and should be done prior to the first patient of the day. </a:t>
            </a:r>
          </a:p>
          <a:p>
            <a:pPr marL="742950" lvl="1" indent="-285750">
              <a:buFont typeface="Arial" panose="020B0604020202020204" pitchFamily="34" charset="0"/>
              <a:buChar char="•"/>
            </a:pPr>
            <a:r>
              <a:rPr lang="en-GB" dirty="0">
                <a:solidFill>
                  <a:srgbClr val="000000"/>
                </a:solidFill>
                <a:latin typeface="Calibri Light" panose="020F0302020204030204"/>
              </a:rPr>
              <a:t>Monthly tests will add an additional 10 minutes to the daily tests. </a:t>
            </a:r>
          </a:p>
          <a:p>
            <a:pPr marL="742950" lvl="1" indent="-285750">
              <a:buFont typeface="Arial" panose="020B0604020202020204" pitchFamily="34" charset="0"/>
              <a:buChar char="•"/>
            </a:pPr>
            <a:r>
              <a:rPr lang="en-GB" dirty="0">
                <a:solidFill>
                  <a:srgbClr val="000000"/>
                </a:solidFill>
                <a:latin typeface="Calibri Light" panose="020F0302020204030204"/>
              </a:rPr>
              <a:t>Quarterly tests will take about 45 minutes to perform. </a:t>
            </a:r>
          </a:p>
          <a:p>
            <a:pPr marL="742950" lvl="1" indent="-285750">
              <a:buFont typeface="Arial" panose="020B0604020202020204" pitchFamily="34" charset="0"/>
              <a:buChar char="•"/>
            </a:pPr>
            <a:r>
              <a:rPr lang="en-GB" dirty="0">
                <a:solidFill>
                  <a:srgbClr val="000000"/>
                </a:solidFill>
                <a:latin typeface="Calibri Light" panose="020F0302020204030204"/>
              </a:rPr>
              <a:t>The semi-annual test for darkroom fog should take no more than 5 minutes to perform and analyze. </a:t>
            </a:r>
          </a:p>
          <a:p>
            <a:pPr marL="742950" lvl="1" indent="-285750">
              <a:buFont typeface="Arial" panose="020B0604020202020204" pitchFamily="34" charset="0"/>
              <a:buChar char="•"/>
            </a:pPr>
            <a:r>
              <a:rPr lang="en-GB" dirty="0">
                <a:solidFill>
                  <a:srgbClr val="000000"/>
                </a:solidFill>
                <a:latin typeface="Calibri Light" panose="020F0302020204030204"/>
              </a:rPr>
              <a:t>The annual tests will probably take 1 to 2 hours to perform.</a:t>
            </a:r>
          </a:p>
        </p:txBody>
      </p:sp>
    </p:spTree>
    <p:extLst>
      <p:ext uri="{BB962C8B-B14F-4D97-AF65-F5344CB8AC3E}">
        <p14:creationId xmlns:p14="http://schemas.microsoft.com/office/powerpoint/2010/main" val="16913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8" y="440796"/>
            <a:ext cx="1108176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 ‘Medical Imaging’ or ‘Radiology’ Department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29" y="1385198"/>
            <a:ext cx="7670133" cy="3016210"/>
          </a:xfrm>
          <a:prstGeom prst="rect">
            <a:avLst/>
          </a:prstGeom>
        </p:spPr>
        <p:txBody>
          <a:bodyPr wrap="square">
            <a:spAutoFit/>
          </a:bodyPr>
          <a:lstStyle/>
          <a:p>
            <a:pPr lvl="0">
              <a:spcAft>
                <a:spcPts val="600"/>
              </a:spcAft>
            </a:pPr>
            <a:r>
              <a:rPr lang="en-GB" b="1" dirty="0">
                <a:solidFill>
                  <a:srgbClr val="7030A0"/>
                </a:solidFill>
                <a:latin typeface="Calibri Light" panose="020F0302020204030204"/>
              </a:rPr>
              <a:t>Radiology</a:t>
            </a:r>
            <a:r>
              <a:rPr lang="en-GB" dirty="0">
                <a:solidFill>
                  <a:srgbClr val="000000"/>
                </a:solidFill>
                <a:latin typeface="Calibri Light" panose="020F0302020204030204"/>
              </a:rPr>
              <a:t> is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medical specialty that applies </a:t>
            </a:r>
            <a:r>
              <a:rPr lang="en-GB" b="1" dirty="0" smtClean="0">
                <a:solidFill>
                  <a:srgbClr val="7030A0"/>
                </a:solidFill>
                <a:latin typeface="Calibri Light" panose="020F0302020204030204"/>
              </a:rPr>
              <a:t>Medical Imaging </a:t>
            </a:r>
            <a:r>
              <a:rPr lang="en-GB" dirty="0">
                <a:solidFill>
                  <a:srgbClr val="000000"/>
                </a:solidFill>
                <a:latin typeface="Calibri Light" panose="020F0302020204030204"/>
              </a:rPr>
              <a:t>to support diagnosis and treatment of patients in the hospital</a:t>
            </a:r>
            <a:r>
              <a:rPr lang="en-GB" dirty="0" smtClean="0">
                <a:solidFill>
                  <a:srgbClr val="000000"/>
                </a:solidFill>
                <a:latin typeface="Calibri Light" panose="020F0302020204030204"/>
              </a:rPr>
              <a:t>. Radiologists are the ‘photographers’ or ‘image makers’ of the hospital. </a:t>
            </a:r>
          </a:p>
          <a:p>
            <a:pPr lvl="0">
              <a:spcAft>
                <a:spcPts val="600"/>
              </a:spcAft>
            </a:pPr>
            <a:r>
              <a:rPr lang="en-GB" dirty="0" smtClean="0">
                <a:solidFill>
                  <a:srgbClr val="000000"/>
                </a:solidFill>
                <a:latin typeface="Calibri Light" panose="020F0302020204030204"/>
              </a:rPr>
              <a:t>Radiology is a separate department in the hospital since medical imaging is so complex that it requires a specialization (additional training) to create and interpret the images. There is a trend that more simple imaging techniques, such as ultrasound, are located at - and owned by - ‘clinical departments’. </a:t>
            </a:r>
          </a:p>
          <a:p>
            <a:pPr lvl="0">
              <a:spcAft>
                <a:spcPts val="600"/>
              </a:spcAft>
            </a:pPr>
            <a:r>
              <a:rPr lang="en-GB" dirty="0" smtClean="0">
                <a:solidFill>
                  <a:srgbClr val="000000"/>
                </a:solidFill>
                <a:latin typeface="Calibri Light" panose="020F0302020204030204"/>
              </a:rPr>
              <a:t>In general, patients are not ‘treated’ by Radiologists. Patients are referred to the Radiology department by ‘clinical departments, such as Cardiology, Neurology, Gynaecology, etc. </a:t>
            </a:r>
            <a:endParaRPr lang="en-GB" dirty="0">
              <a:solidFill>
                <a:srgbClr val="000000"/>
              </a:solidFill>
              <a:latin typeface="Calibri Light" panose="020F0302020204030204"/>
            </a:endParaRPr>
          </a:p>
        </p:txBody>
      </p:sp>
      <p:pic>
        <p:nvPicPr>
          <p:cNvPr id="5" name="Afbeelding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82263" y="1553245"/>
            <a:ext cx="3475752" cy="2317168"/>
          </a:xfrm>
          <a:prstGeom prst="rect">
            <a:avLst/>
          </a:prstGeom>
        </p:spPr>
      </p:pic>
      <p:grpSp>
        <p:nvGrpSpPr>
          <p:cNvPr id="3" name="Groep 2"/>
          <p:cNvGrpSpPr/>
          <p:nvPr/>
        </p:nvGrpSpPr>
        <p:grpSpPr>
          <a:xfrm>
            <a:off x="476248" y="4501771"/>
            <a:ext cx="11081767" cy="1598721"/>
            <a:chOff x="476248" y="4415521"/>
            <a:chExt cx="11081767" cy="1598721"/>
          </a:xfrm>
        </p:grpSpPr>
        <p:sp>
          <p:nvSpPr>
            <p:cNvPr id="12" name="Rechthoek 11"/>
            <p:cNvSpPr/>
            <p:nvPr/>
          </p:nvSpPr>
          <p:spPr>
            <a:xfrm>
              <a:off x="3604330" y="4565490"/>
              <a:ext cx="7953685" cy="1277273"/>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Radiology </a:t>
              </a:r>
              <a:r>
                <a:rPr lang="en-GB" dirty="0" smtClean="0">
                  <a:solidFill>
                    <a:srgbClr val="000000"/>
                  </a:solidFill>
                  <a:latin typeface="Calibri Light" panose="020F0302020204030204"/>
                </a:rPr>
                <a:t>is (mostly) a </a:t>
              </a:r>
              <a:r>
                <a:rPr lang="en-GB" b="1" dirty="0">
                  <a:solidFill>
                    <a:srgbClr val="7030A0"/>
                  </a:solidFill>
                  <a:latin typeface="Calibri Light" panose="020F0302020204030204"/>
                </a:rPr>
                <a:t>D</a:t>
              </a:r>
              <a:r>
                <a:rPr lang="en-GB" b="1" dirty="0" smtClean="0">
                  <a:solidFill>
                    <a:srgbClr val="7030A0"/>
                  </a:solidFill>
                  <a:latin typeface="Calibri Light" panose="020F0302020204030204"/>
                </a:rPr>
                <a:t>iagnostic </a:t>
              </a:r>
              <a:r>
                <a:rPr lang="en-GB" dirty="0">
                  <a:solidFill>
                    <a:srgbClr val="000000"/>
                  </a:solidFill>
                  <a:latin typeface="Calibri Light" panose="020F0302020204030204"/>
                </a:rPr>
                <a:t>department.</a:t>
              </a:r>
              <a:r>
                <a:rPr lang="en-GB" dirty="0" smtClean="0">
                  <a:solidFill>
                    <a:srgbClr val="000000"/>
                  </a:solidFill>
                  <a:latin typeface="Calibri Light" panose="020F0302020204030204"/>
                </a:rPr>
                <a:t> Images are collected to </a:t>
              </a:r>
              <a:r>
                <a:rPr lang="en-GB" b="1" dirty="0" smtClean="0">
                  <a:solidFill>
                    <a:srgbClr val="7030A0"/>
                  </a:solidFill>
                  <a:latin typeface="Calibri Light" panose="020F0302020204030204"/>
                </a:rPr>
                <a:t>support </a:t>
              </a:r>
              <a:r>
                <a:rPr lang="en-GB" dirty="0" smtClean="0">
                  <a:solidFill>
                    <a:srgbClr val="000000"/>
                  </a:solidFill>
                  <a:latin typeface="Calibri Light" panose="020F0302020204030204"/>
                </a:rPr>
                <a:t>the diagnosis of a patient. </a:t>
              </a:r>
            </a:p>
            <a:p>
              <a:pPr lvl="0">
                <a:spcAft>
                  <a:spcPts val="600"/>
                </a:spcAft>
              </a:pPr>
              <a:r>
                <a:rPr lang="en-GB" dirty="0" smtClean="0">
                  <a:solidFill>
                    <a:srgbClr val="000000"/>
                  </a:solidFill>
                  <a:latin typeface="Calibri Light" panose="020F0302020204030204"/>
                </a:rPr>
                <a:t>For a full diagnosis, not only images are required but also other patient data, such as patient history and medication. This diagnosis is made by the ‘</a:t>
              </a:r>
              <a:r>
                <a:rPr lang="en-GB" b="1" dirty="0" smtClean="0">
                  <a:solidFill>
                    <a:srgbClr val="7030A0"/>
                  </a:solidFill>
                  <a:latin typeface="Calibri Light" panose="020F0302020204030204"/>
                </a:rPr>
                <a:t>referring physician</a:t>
              </a:r>
              <a:r>
                <a:rPr lang="en-GB" dirty="0" smtClean="0">
                  <a:solidFill>
                    <a:srgbClr val="000000"/>
                  </a:solidFill>
                  <a:latin typeface="Calibri Light" panose="020F0302020204030204"/>
                </a:rPr>
                <a:t>’.  </a:t>
              </a:r>
            </a:p>
          </p:txBody>
        </p:sp>
        <p:pic>
          <p:nvPicPr>
            <p:cNvPr id="8" name="Afbeelding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48" y="4415521"/>
              <a:ext cx="2925320" cy="1598721"/>
            </a:xfrm>
            <a:prstGeom prst="rect">
              <a:avLst/>
            </a:prstGeom>
          </p:spPr>
        </p:pic>
      </p:grpSp>
    </p:spTree>
    <p:extLst>
      <p:ext uri="{BB962C8B-B14F-4D97-AF65-F5344CB8AC3E}">
        <p14:creationId xmlns:p14="http://schemas.microsoft.com/office/powerpoint/2010/main" val="3423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Quality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Manual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1" y="1353227"/>
            <a:ext cx="10814670" cy="646331"/>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A </a:t>
            </a:r>
            <a:r>
              <a:rPr lang="en-GB" b="1" dirty="0">
                <a:solidFill>
                  <a:srgbClr val="7030A0"/>
                </a:solidFill>
                <a:latin typeface="Calibri Light" panose="020F0302020204030204"/>
              </a:rPr>
              <a:t>QC Manual </a:t>
            </a:r>
            <a:r>
              <a:rPr lang="en-GB" dirty="0">
                <a:solidFill>
                  <a:srgbClr val="000000"/>
                </a:solidFill>
                <a:latin typeface="Calibri Light" panose="020F0302020204030204"/>
              </a:rPr>
              <a:t>should be </a:t>
            </a:r>
            <a:r>
              <a:rPr lang="en-GB" b="1" dirty="0">
                <a:solidFill>
                  <a:srgbClr val="7030A0"/>
                </a:solidFill>
                <a:latin typeface="Calibri Light" panose="020F0302020204030204"/>
              </a:rPr>
              <a:t>created</a:t>
            </a:r>
            <a:r>
              <a:rPr lang="en-GB" dirty="0">
                <a:solidFill>
                  <a:srgbClr val="000000"/>
                </a:solidFill>
                <a:latin typeface="Calibri Light" panose="020F0302020204030204"/>
              </a:rPr>
              <a:t> and </a:t>
            </a:r>
            <a:r>
              <a:rPr lang="en-GB" b="1" dirty="0">
                <a:solidFill>
                  <a:srgbClr val="7030A0"/>
                </a:solidFill>
                <a:latin typeface="Calibri Light" panose="020F0302020204030204"/>
              </a:rPr>
              <a:t>reviewed at least annually</a:t>
            </a:r>
            <a:r>
              <a:rPr lang="en-GB" dirty="0">
                <a:solidFill>
                  <a:srgbClr val="000000"/>
                </a:solidFill>
                <a:latin typeface="Calibri Light" panose="020F0302020204030204"/>
              </a:rPr>
              <a:t>. The manual should </a:t>
            </a:r>
            <a:r>
              <a:rPr lang="en-GB" dirty="0" smtClean="0">
                <a:solidFill>
                  <a:srgbClr val="000000"/>
                </a:solidFill>
                <a:latin typeface="Calibri Light" panose="020F0302020204030204"/>
              </a:rPr>
              <a:t>include the </a:t>
            </a:r>
            <a:r>
              <a:rPr lang="en-GB" dirty="0">
                <a:solidFill>
                  <a:srgbClr val="000000"/>
                </a:solidFill>
                <a:latin typeface="Calibri Light" panose="020F0302020204030204"/>
              </a:rPr>
              <a:t>facility’s objectives, QC </a:t>
            </a:r>
            <a:r>
              <a:rPr lang="en-GB" dirty="0" smtClean="0">
                <a:solidFill>
                  <a:srgbClr val="000000"/>
                </a:solidFill>
                <a:latin typeface="Calibri Light" panose="020F0302020204030204"/>
              </a:rPr>
              <a:t> instructions</a:t>
            </a:r>
            <a:r>
              <a:rPr lang="en-GB" dirty="0">
                <a:solidFill>
                  <a:srgbClr val="000000"/>
                </a:solidFill>
                <a:latin typeface="Calibri Light" panose="020F0302020204030204"/>
              </a:rPr>
              <a:t>, QC results, and personnel responsibility. </a:t>
            </a:r>
            <a:endParaRPr lang="en-GB" dirty="0" smtClean="0">
              <a:solidFill>
                <a:srgbClr val="000000"/>
              </a:solidFill>
              <a:latin typeface="Calibri Light" panose="020F0302020204030204"/>
            </a:endParaRPr>
          </a:p>
        </p:txBody>
      </p:sp>
      <p:sp>
        <p:nvSpPr>
          <p:cNvPr id="4" name="Rechthoek 3"/>
          <p:cNvSpPr/>
          <p:nvPr/>
        </p:nvSpPr>
        <p:spPr>
          <a:xfrm>
            <a:off x="412130" y="2091499"/>
            <a:ext cx="10321971" cy="1477328"/>
          </a:xfrm>
          <a:prstGeom prst="rect">
            <a:avLst/>
          </a:prstGeom>
        </p:spPr>
        <p:txBody>
          <a:bodyPr wrap="square">
            <a:spAutoFit/>
          </a:bodyPr>
          <a:lstStyle/>
          <a:p>
            <a:pPr lvl="0"/>
            <a:r>
              <a:rPr lang="en-GB" dirty="0">
                <a:solidFill>
                  <a:srgbClr val="000000"/>
                </a:solidFill>
                <a:latin typeface="Calibri Light" panose="020F0302020204030204"/>
              </a:rPr>
              <a:t>Items that should be included in a QC Manual are:</a:t>
            </a:r>
          </a:p>
          <a:p>
            <a:pPr marL="742950" lvl="1" indent="-285750">
              <a:buFont typeface="Arial" panose="020B0604020202020204" pitchFamily="34" charset="0"/>
              <a:buChar char="•"/>
            </a:pPr>
            <a:r>
              <a:rPr lang="en-GB" dirty="0">
                <a:solidFill>
                  <a:srgbClr val="000000"/>
                </a:solidFill>
                <a:latin typeface="Calibri Light" panose="020F0302020204030204"/>
              </a:rPr>
              <a:t>A </a:t>
            </a:r>
            <a:r>
              <a:rPr lang="en-GB" b="1" dirty="0">
                <a:solidFill>
                  <a:srgbClr val="7030A0"/>
                </a:solidFill>
                <a:latin typeface="Calibri Light" panose="020F0302020204030204"/>
              </a:rPr>
              <a:t>list of the tests </a:t>
            </a:r>
            <a:r>
              <a:rPr lang="en-GB" dirty="0">
                <a:solidFill>
                  <a:srgbClr val="000000"/>
                </a:solidFill>
                <a:latin typeface="Calibri Light" panose="020F0302020204030204"/>
              </a:rPr>
              <a:t>to be performed and the frequency for each test, including acceptable test limits, test procedures, maintenance, and service records. </a:t>
            </a:r>
          </a:p>
          <a:p>
            <a:pPr marL="742950" lvl="1" indent="-285750">
              <a:buFont typeface="Arial" panose="020B0604020202020204" pitchFamily="34" charset="0"/>
              <a:buChar char="•"/>
            </a:pPr>
            <a:r>
              <a:rPr lang="en-GB" dirty="0">
                <a:solidFill>
                  <a:srgbClr val="000000"/>
                </a:solidFill>
                <a:latin typeface="Calibri Light" panose="020F0302020204030204"/>
              </a:rPr>
              <a:t>A </a:t>
            </a:r>
            <a:r>
              <a:rPr lang="en-GB" b="1" dirty="0">
                <a:solidFill>
                  <a:srgbClr val="7030A0"/>
                </a:solidFill>
                <a:latin typeface="Calibri Light" panose="020F0302020204030204"/>
              </a:rPr>
              <a:t>list of equipment </a:t>
            </a:r>
            <a:r>
              <a:rPr lang="en-GB" dirty="0">
                <a:solidFill>
                  <a:srgbClr val="000000"/>
                </a:solidFill>
                <a:latin typeface="Calibri Light" panose="020F0302020204030204"/>
              </a:rPr>
              <a:t>to be used for testing. Policy and procedures for QC tests as well as for the facility. </a:t>
            </a:r>
          </a:p>
          <a:p>
            <a:pPr marL="742950" lvl="1" indent="-285750">
              <a:buFont typeface="Arial" panose="020B0604020202020204" pitchFamily="34" charset="0"/>
              <a:buChar char="•"/>
            </a:pPr>
            <a:r>
              <a:rPr lang="en-GB" b="1" dirty="0">
                <a:solidFill>
                  <a:srgbClr val="7030A0"/>
                </a:solidFill>
                <a:latin typeface="Calibri Light" panose="020F0302020204030204"/>
              </a:rPr>
              <a:t>Sample forms</a:t>
            </a:r>
            <a:r>
              <a:rPr lang="en-GB" dirty="0">
                <a:solidFill>
                  <a:srgbClr val="000000"/>
                </a:solidFill>
                <a:latin typeface="Calibri Light" panose="020F0302020204030204"/>
              </a:rPr>
              <a:t>.</a:t>
            </a:r>
          </a:p>
        </p:txBody>
      </p:sp>
      <p:grpSp>
        <p:nvGrpSpPr>
          <p:cNvPr id="9" name="Groep 8"/>
          <p:cNvGrpSpPr/>
          <p:nvPr/>
        </p:nvGrpSpPr>
        <p:grpSpPr>
          <a:xfrm>
            <a:off x="412130" y="3735546"/>
            <a:ext cx="11508122" cy="2593028"/>
            <a:chOff x="412130" y="3735546"/>
            <a:chExt cx="11508122" cy="2593028"/>
          </a:xfrm>
        </p:grpSpPr>
        <p:sp>
          <p:nvSpPr>
            <p:cNvPr id="10" name="Rechthoek 9"/>
            <p:cNvSpPr/>
            <p:nvPr/>
          </p:nvSpPr>
          <p:spPr>
            <a:xfrm>
              <a:off x="6442029" y="5128245"/>
              <a:ext cx="5478223" cy="1200329"/>
            </a:xfrm>
            <a:prstGeom prst="rect">
              <a:avLst/>
            </a:prstGeom>
            <a:solidFill>
              <a:schemeClr val="accent5">
                <a:lumMod val="20000"/>
                <a:lumOff val="80000"/>
              </a:schemeClr>
            </a:solidFill>
            <a:ln>
              <a:solidFill>
                <a:srgbClr val="7030A0"/>
              </a:solidFill>
            </a:ln>
          </p:spPr>
          <p:txBody>
            <a:bodyPr wrap="square">
              <a:spAutoFit/>
            </a:bodyPr>
            <a:lstStyle/>
            <a:p>
              <a:r>
                <a:rPr lang="en-GB" dirty="0" smtClean="0">
                  <a:latin typeface="+mj-lt"/>
                </a:rPr>
                <a:t>see for further detail: </a:t>
              </a:r>
            </a:p>
            <a:p>
              <a:r>
                <a:rPr lang="en-GB" dirty="0" smtClean="0">
                  <a:latin typeface="+mj-lt"/>
                </a:rPr>
                <a:t>QUALITY </a:t>
              </a:r>
              <a:r>
                <a:rPr lang="en-GB" dirty="0">
                  <a:latin typeface="+mj-lt"/>
                </a:rPr>
                <a:t>CONTROL </a:t>
              </a:r>
              <a:r>
                <a:rPr lang="en-GB" dirty="0" smtClean="0">
                  <a:latin typeface="+mj-lt"/>
                </a:rPr>
                <a:t>RECOMMENDATIONS FOR DIAGNOSTIC RADIOGRAPHY, July </a:t>
              </a:r>
              <a:r>
                <a:rPr lang="en-GB" dirty="0">
                  <a:latin typeface="+mj-lt"/>
                </a:rPr>
                <a:t>2001 </a:t>
              </a:r>
              <a:r>
                <a:rPr lang="en-GB" dirty="0" smtClean="0">
                  <a:latin typeface="+mj-lt"/>
                </a:rPr>
                <a:t>available at </a:t>
              </a:r>
              <a:r>
                <a:rPr lang="en-GB" dirty="0" smtClean="0">
                  <a:latin typeface="+mj-lt"/>
                  <a:hlinkClick r:id="rId2"/>
                </a:rPr>
                <a:t>http</a:t>
              </a:r>
              <a:r>
                <a:rPr lang="en-GB" dirty="0">
                  <a:latin typeface="+mj-lt"/>
                  <a:hlinkClick r:id="rId2"/>
                </a:rPr>
                <a:t>://</a:t>
              </a:r>
              <a:r>
                <a:rPr lang="en-GB" dirty="0" smtClean="0">
                  <a:latin typeface="+mj-lt"/>
                  <a:hlinkClick r:id="rId2"/>
                </a:rPr>
                <a:t>www.crcpd.org/Pubs/QC-Docs/QC-Vol3-Web.pdf</a:t>
              </a:r>
              <a:endParaRPr lang="en-GB" dirty="0" smtClean="0">
                <a:latin typeface="+mj-lt"/>
              </a:endParaRPr>
            </a:p>
          </p:txBody>
        </p:sp>
        <p:grpSp>
          <p:nvGrpSpPr>
            <p:cNvPr id="8" name="Groep 7"/>
            <p:cNvGrpSpPr/>
            <p:nvPr/>
          </p:nvGrpSpPr>
          <p:grpSpPr>
            <a:xfrm>
              <a:off x="412130" y="3735546"/>
              <a:ext cx="11508122" cy="2306372"/>
              <a:chOff x="412130" y="3501605"/>
              <a:chExt cx="11508122" cy="2306372"/>
            </a:xfrm>
          </p:grpSpPr>
          <p:sp>
            <p:nvSpPr>
              <p:cNvPr id="3" name="Rechthoek 2"/>
              <p:cNvSpPr/>
              <p:nvPr/>
            </p:nvSpPr>
            <p:spPr>
              <a:xfrm>
                <a:off x="412130" y="3501605"/>
                <a:ext cx="11508122" cy="1200329"/>
              </a:xfrm>
              <a:prstGeom prst="rect">
                <a:avLst/>
              </a:prstGeom>
            </p:spPr>
            <p:txBody>
              <a:bodyPr wrap="square">
                <a:spAutoFit/>
              </a:bodyPr>
              <a:lstStyle/>
              <a:p>
                <a:pPr lvl="0"/>
                <a:r>
                  <a:rPr lang="en-GB" dirty="0">
                    <a:solidFill>
                      <a:srgbClr val="000000"/>
                    </a:solidFill>
                    <a:latin typeface="Calibri Light" panose="020F0302020204030204"/>
                  </a:rPr>
                  <a:t>Questions asked during a review might include:</a:t>
                </a:r>
              </a:p>
              <a:p>
                <a:pPr marL="742950" lvl="1" indent="-285750">
                  <a:buFont typeface="Arial" panose="020B0604020202020204" pitchFamily="34" charset="0"/>
                  <a:buChar char="•"/>
                </a:pPr>
                <a:r>
                  <a:rPr lang="en-GB" dirty="0">
                    <a:solidFill>
                      <a:srgbClr val="000000"/>
                    </a:solidFill>
                    <a:latin typeface="Calibri Light" panose="020F0302020204030204"/>
                  </a:rPr>
                  <a:t>is image quality maintained at the desired level? </a:t>
                </a:r>
              </a:p>
              <a:p>
                <a:pPr marL="742950" lvl="1" indent="-285750">
                  <a:buFont typeface="Arial" panose="020B0604020202020204" pitchFamily="34" charset="0"/>
                  <a:buChar char="•"/>
                </a:pPr>
                <a:r>
                  <a:rPr lang="en-GB" dirty="0" smtClean="0">
                    <a:solidFill>
                      <a:srgbClr val="000000"/>
                    </a:solidFill>
                    <a:latin typeface="Calibri Light" panose="020F0302020204030204"/>
                  </a:rPr>
                  <a:t>Do </a:t>
                </a:r>
                <a:r>
                  <a:rPr lang="en-GB" dirty="0">
                    <a:solidFill>
                      <a:srgbClr val="000000"/>
                    </a:solidFill>
                    <a:latin typeface="Calibri Light" panose="020F0302020204030204"/>
                  </a:rPr>
                  <a:t>all personnel meet required or established qualifications? Does any equipment need to be replaced? </a:t>
                </a:r>
              </a:p>
              <a:p>
                <a:pPr marL="742950" lvl="1" indent="-285750">
                  <a:buFont typeface="Arial" panose="020B0604020202020204" pitchFamily="34" charset="0"/>
                  <a:buChar char="•"/>
                </a:pPr>
                <a:r>
                  <a:rPr lang="en-GB" dirty="0">
                    <a:solidFill>
                      <a:srgbClr val="000000"/>
                    </a:solidFill>
                    <a:latin typeface="Calibri Light" panose="020F0302020204030204"/>
                  </a:rPr>
                  <a:t>Do any QC procedures need to be changed or updated? </a:t>
                </a:r>
              </a:p>
            </p:txBody>
          </p:sp>
          <p:sp>
            <p:nvSpPr>
              <p:cNvPr id="7" name="Rechthoek 6"/>
              <p:cNvSpPr/>
              <p:nvPr/>
            </p:nvSpPr>
            <p:spPr>
              <a:xfrm>
                <a:off x="412130" y="4607648"/>
                <a:ext cx="6029899" cy="1200329"/>
              </a:xfrm>
              <a:prstGeom prst="rect">
                <a:avLst/>
              </a:prstGeom>
            </p:spPr>
            <p:txBody>
              <a:bodyPr wrap="square">
                <a:spAutoFit/>
              </a:bodyPr>
              <a:lstStyle/>
              <a:p>
                <a:pPr marL="742950" lvl="1" indent="-285750">
                  <a:buFont typeface="Arial" panose="020B0604020202020204" pitchFamily="34" charset="0"/>
                  <a:buChar char="•"/>
                </a:pPr>
                <a:r>
                  <a:rPr lang="en-GB" dirty="0">
                    <a:solidFill>
                      <a:srgbClr val="000000"/>
                    </a:solidFill>
                    <a:latin typeface="Calibri Light" panose="020F0302020204030204"/>
                  </a:rPr>
                  <a:t>Are personnel adequately performing assigned tasks? </a:t>
                </a:r>
              </a:p>
              <a:p>
                <a:pPr marL="742950" lvl="1" indent="-285750">
                  <a:buFont typeface="Arial" panose="020B0604020202020204" pitchFamily="34" charset="0"/>
                  <a:buChar char="•"/>
                </a:pPr>
                <a:r>
                  <a:rPr lang="en-GB" dirty="0">
                    <a:solidFill>
                      <a:srgbClr val="000000"/>
                    </a:solidFill>
                    <a:latin typeface="Calibri Light" panose="020F0302020204030204"/>
                  </a:rPr>
                  <a:t>Is patient and personnel radiation exposure as low as reasonably achievable? </a:t>
                </a:r>
              </a:p>
              <a:p>
                <a:pPr marL="742950" lvl="1" indent="-285750">
                  <a:buFont typeface="Arial" panose="020B0604020202020204" pitchFamily="34" charset="0"/>
                  <a:buChar char="•"/>
                </a:pPr>
                <a:r>
                  <a:rPr lang="en-GB" dirty="0">
                    <a:solidFill>
                      <a:srgbClr val="000000"/>
                    </a:solidFill>
                    <a:latin typeface="Calibri Light" panose="020F0302020204030204"/>
                  </a:rPr>
                  <a:t>Are all documents up-to-date and accurate?</a:t>
                </a:r>
              </a:p>
            </p:txBody>
          </p:sp>
        </p:grpSp>
      </p:grpSp>
    </p:spTree>
    <p:extLst>
      <p:ext uri="{BB962C8B-B14F-4D97-AF65-F5344CB8AC3E}">
        <p14:creationId xmlns:p14="http://schemas.microsoft.com/office/powerpoint/2010/main" val="316567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29935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8" y="440796"/>
            <a:ext cx="1108176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 ‘Medical Imaging’ or ‘Radiology’ Department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44827" y="1418123"/>
            <a:ext cx="6607598" cy="2031325"/>
          </a:xfrm>
          <a:prstGeom prst="rect">
            <a:avLst/>
          </a:prstGeom>
        </p:spPr>
        <p:txBody>
          <a:bodyPr wrap="square">
            <a:spAutoFit/>
          </a:bodyPr>
          <a:lstStyle/>
          <a:p>
            <a:r>
              <a:rPr lang="en-GB" dirty="0" smtClean="0">
                <a:latin typeface="+mj-lt"/>
              </a:rPr>
              <a:t>The Radiology department can contain imaging </a:t>
            </a:r>
            <a:r>
              <a:rPr lang="en-GB" dirty="0">
                <a:latin typeface="+mj-lt"/>
              </a:rPr>
              <a:t>techniques such </a:t>
            </a:r>
            <a:r>
              <a:rPr lang="en-GB" dirty="0" smtClean="0">
                <a:latin typeface="+mj-lt"/>
              </a:rPr>
              <a:t>as: </a:t>
            </a:r>
          </a:p>
          <a:p>
            <a:pPr marL="742950" lvl="1" indent="-285750">
              <a:buFont typeface="Arial" panose="020B0604020202020204" pitchFamily="34" charset="0"/>
              <a:buChar char="•"/>
            </a:pPr>
            <a:r>
              <a:rPr lang="en-GB" dirty="0" smtClean="0">
                <a:latin typeface="+mj-lt"/>
              </a:rPr>
              <a:t>X-ray radiography</a:t>
            </a:r>
          </a:p>
          <a:p>
            <a:pPr marL="742950" lvl="1" indent="-285750">
              <a:buFont typeface="Arial" panose="020B0604020202020204" pitchFamily="34" charset="0"/>
              <a:buChar char="•"/>
            </a:pPr>
            <a:r>
              <a:rPr lang="en-GB" dirty="0" smtClean="0">
                <a:latin typeface="+mj-lt"/>
              </a:rPr>
              <a:t>x-ray fluoroscopy</a:t>
            </a:r>
          </a:p>
          <a:p>
            <a:pPr marL="742950" lvl="1" indent="-285750">
              <a:buFont typeface="Arial" panose="020B0604020202020204" pitchFamily="34" charset="0"/>
              <a:buChar char="•"/>
            </a:pPr>
            <a:r>
              <a:rPr lang="en-GB" dirty="0" smtClean="0">
                <a:latin typeface="+mj-lt"/>
              </a:rPr>
              <a:t>ultrasound</a:t>
            </a:r>
          </a:p>
          <a:p>
            <a:pPr marL="742950" lvl="1" indent="-285750">
              <a:buFont typeface="Arial" panose="020B0604020202020204" pitchFamily="34" charset="0"/>
              <a:buChar char="•"/>
            </a:pPr>
            <a:r>
              <a:rPr lang="en-GB" dirty="0" smtClean="0">
                <a:latin typeface="+mj-lt"/>
              </a:rPr>
              <a:t>computed </a:t>
            </a:r>
            <a:r>
              <a:rPr lang="en-GB" dirty="0">
                <a:latin typeface="+mj-lt"/>
              </a:rPr>
              <a:t>tomography (CT</a:t>
            </a:r>
            <a:r>
              <a:rPr lang="en-GB" dirty="0" smtClean="0">
                <a:latin typeface="+mj-lt"/>
              </a:rPr>
              <a:t>)</a:t>
            </a:r>
          </a:p>
          <a:p>
            <a:pPr marL="742950" lvl="1" indent="-285750">
              <a:buFont typeface="Arial" panose="020B0604020202020204" pitchFamily="34" charset="0"/>
              <a:buChar char="•"/>
            </a:pPr>
            <a:r>
              <a:rPr lang="en-GB" dirty="0" smtClean="0">
                <a:latin typeface="+mj-lt"/>
              </a:rPr>
              <a:t>nuclear </a:t>
            </a:r>
            <a:r>
              <a:rPr lang="en-GB" dirty="0">
                <a:latin typeface="+mj-lt"/>
              </a:rPr>
              <a:t>medicine </a:t>
            </a:r>
            <a:r>
              <a:rPr lang="en-GB" dirty="0" smtClean="0">
                <a:latin typeface="+mj-lt"/>
              </a:rPr>
              <a:t>(NM)</a:t>
            </a:r>
          </a:p>
          <a:p>
            <a:pPr marL="742950" lvl="1" indent="-285750">
              <a:buFont typeface="Arial" panose="020B0604020202020204" pitchFamily="34" charset="0"/>
              <a:buChar char="•"/>
            </a:pPr>
            <a:r>
              <a:rPr lang="en-GB" dirty="0" smtClean="0">
                <a:latin typeface="+mj-lt"/>
              </a:rPr>
              <a:t>magnetic </a:t>
            </a:r>
            <a:r>
              <a:rPr lang="en-GB" dirty="0">
                <a:latin typeface="+mj-lt"/>
              </a:rPr>
              <a:t>resonance imaging (MRI</a:t>
            </a:r>
            <a:r>
              <a:rPr lang="en-GB" dirty="0" smtClean="0">
                <a:latin typeface="+mj-lt"/>
              </a:rPr>
              <a:t>)</a:t>
            </a:r>
            <a:endParaRPr lang="en-GB" dirty="0">
              <a:latin typeface="+mj-lt"/>
            </a:endParaRPr>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790" y="1541290"/>
            <a:ext cx="3701614" cy="2052219"/>
          </a:xfrm>
          <a:prstGeom prst="rect">
            <a:avLst/>
          </a:prstGeom>
        </p:spPr>
      </p:pic>
      <p:grpSp>
        <p:nvGrpSpPr>
          <p:cNvPr id="8" name="Groep 7"/>
          <p:cNvGrpSpPr/>
          <p:nvPr/>
        </p:nvGrpSpPr>
        <p:grpSpPr>
          <a:xfrm>
            <a:off x="476248" y="4246080"/>
            <a:ext cx="10869793" cy="1872057"/>
            <a:chOff x="476248" y="4272311"/>
            <a:chExt cx="10869793" cy="1872057"/>
          </a:xfrm>
        </p:grpSpPr>
        <p:sp>
          <p:nvSpPr>
            <p:cNvPr id="10" name="Rechthoek 9"/>
            <p:cNvSpPr/>
            <p:nvPr/>
          </p:nvSpPr>
          <p:spPr>
            <a:xfrm>
              <a:off x="3370082" y="4317847"/>
              <a:ext cx="5129943" cy="1754326"/>
            </a:xfrm>
            <a:prstGeom prst="rect">
              <a:avLst/>
            </a:prstGeom>
          </p:spPr>
          <p:txBody>
            <a:bodyPr wrap="square">
              <a:spAutoFit/>
            </a:bodyPr>
            <a:lstStyle/>
            <a:p>
              <a:pPr lvl="0"/>
              <a:r>
                <a:rPr lang="en-GB" dirty="0">
                  <a:solidFill>
                    <a:srgbClr val="000000"/>
                  </a:solidFill>
                  <a:latin typeface="Calibri Light" panose="020F0302020204030204"/>
                </a:rPr>
                <a:t>In advanced healthcare systems, </a:t>
              </a:r>
              <a:r>
                <a:rPr lang="en-GB" dirty="0" smtClean="0">
                  <a:solidFill>
                    <a:srgbClr val="000000"/>
                  </a:solidFill>
                  <a:latin typeface="Calibri Light" panose="020F0302020204030204"/>
                </a:rPr>
                <a:t>‘imaging’ </a:t>
              </a:r>
              <a:r>
                <a:rPr lang="en-GB" dirty="0">
                  <a:solidFill>
                    <a:srgbClr val="000000"/>
                  </a:solidFill>
                  <a:latin typeface="Calibri Light" panose="020F0302020204030204"/>
                </a:rPr>
                <a:t>is </a:t>
              </a:r>
              <a:r>
                <a:rPr lang="en-GB" dirty="0" smtClean="0">
                  <a:solidFill>
                    <a:srgbClr val="000000"/>
                  </a:solidFill>
                  <a:latin typeface="Calibri Light" panose="020F0302020204030204"/>
                </a:rPr>
                <a:t>combined </a:t>
              </a:r>
              <a:r>
                <a:rPr lang="en-GB" dirty="0">
                  <a:solidFill>
                    <a:srgbClr val="000000"/>
                  </a:solidFill>
                  <a:latin typeface="Calibri Light" panose="020F0302020204030204"/>
                </a:rPr>
                <a:t>with </a:t>
              </a:r>
              <a:r>
                <a:rPr lang="en-GB" dirty="0" smtClean="0">
                  <a:solidFill>
                    <a:srgbClr val="000000"/>
                  </a:solidFill>
                  <a:latin typeface="Calibri Light" panose="020F0302020204030204"/>
                </a:rPr>
                <a:t>therapeutic ‘interventions’ </a:t>
              </a:r>
              <a:r>
                <a:rPr lang="en-GB" dirty="0">
                  <a:solidFill>
                    <a:srgbClr val="000000"/>
                  </a:solidFill>
                  <a:latin typeface="Calibri Light" panose="020F0302020204030204"/>
                </a:rPr>
                <a:t>to create an </a:t>
              </a:r>
              <a:r>
                <a:rPr lang="en-GB" dirty="0" smtClean="0">
                  <a:solidFill>
                    <a:srgbClr val="000000"/>
                  </a:solidFill>
                  <a:latin typeface="Calibri Light" panose="020F0302020204030204"/>
                </a:rPr>
                <a:t>‘Interventional Radiology</a:t>
              </a:r>
              <a:r>
                <a:rPr lang="en-GB" dirty="0">
                  <a:solidFill>
                    <a:srgbClr val="000000"/>
                  </a:solidFill>
                  <a:latin typeface="Calibri Light" panose="020F0302020204030204"/>
                </a:rPr>
                <a:t>’ </a:t>
              </a:r>
              <a:r>
                <a:rPr lang="en-GB" dirty="0" smtClean="0">
                  <a:solidFill>
                    <a:srgbClr val="000000"/>
                  </a:solidFill>
                  <a:latin typeface="Calibri Light" panose="020F0302020204030204"/>
                </a:rPr>
                <a:t>department, executing ‘image guided treatment’ procedures. Interventional image-guided </a:t>
              </a:r>
              <a:r>
                <a:rPr lang="en-GB" dirty="0">
                  <a:solidFill>
                    <a:srgbClr val="000000"/>
                  </a:solidFill>
                  <a:latin typeface="Calibri Light" panose="020F0302020204030204"/>
                </a:rPr>
                <a:t>treatments include biopsy, drainage</a:t>
              </a:r>
              <a:r>
                <a:rPr lang="en-GB" dirty="0" smtClean="0">
                  <a:solidFill>
                    <a:srgbClr val="000000"/>
                  </a:solidFill>
                  <a:latin typeface="Calibri Light" panose="020F0302020204030204"/>
                </a:rPr>
                <a:t>, embolization</a:t>
              </a:r>
              <a:r>
                <a:rPr lang="en-GB" dirty="0">
                  <a:solidFill>
                    <a:srgbClr val="000000"/>
                  </a:solidFill>
                  <a:latin typeface="Calibri Light" panose="020F0302020204030204"/>
                </a:rPr>
                <a:t>, ablation, and others.</a:t>
              </a:r>
            </a:p>
          </p:txBody>
        </p:sp>
        <p:pic>
          <p:nvPicPr>
            <p:cNvPr id="5" name="Afbeelding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48" y="4280527"/>
              <a:ext cx="2795762" cy="1863841"/>
            </a:xfrm>
            <a:prstGeom prst="rect">
              <a:avLst/>
            </a:prstGeom>
          </p:spPr>
        </p:pic>
        <p:pic>
          <p:nvPicPr>
            <p:cNvPr id="7" name="Afbeelding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27903" y="4272311"/>
              <a:ext cx="2918138" cy="1872057"/>
            </a:xfrm>
            <a:prstGeom prst="rect">
              <a:avLst/>
            </a:prstGeom>
          </p:spPr>
        </p:pic>
      </p:grpSp>
    </p:spTree>
    <p:extLst>
      <p:ext uri="{BB962C8B-B14F-4D97-AF65-F5344CB8AC3E}">
        <p14:creationId xmlns:p14="http://schemas.microsoft.com/office/powerpoint/2010/main" val="69918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8" y="440796"/>
            <a:ext cx="1108176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 activities in the department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1428580" y="1543201"/>
            <a:ext cx="8960326" cy="3485570"/>
          </a:xfrm>
          <a:prstGeom prst="rect">
            <a:avLst/>
          </a:prstGeom>
        </p:spPr>
        <p:txBody>
          <a:bodyPr wrap="square">
            <a:spAutoFit/>
          </a:bodyPr>
          <a:lstStyle/>
          <a:p>
            <a:pPr marL="342900" indent="-342900">
              <a:spcAft>
                <a:spcPts val="300"/>
              </a:spcAft>
              <a:buFont typeface="+mj-lt"/>
              <a:buAutoNum type="arabicPeriod"/>
              <a:tabLst>
                <a:tab pos="341313" algn="l"/>
              </a:tabLst>
            </a:pPr>
            <a:r>
              <a:rPr lang="en-GB" b="1" dirty="0" smtClean="0">
                <a:solidFill>
                  <a:srgbClr val="7030A0"/>
                </a:solidFill>
                <a:latin typeface="+mj-lt"/>
              </a:rPr>
              <a:t>Scheduling</a:t>
            </a:r>
            <a:r>
              <a:rPr lang="en-GB" dirty="0" smtClean="0">
                <a:latin typeface="+mj-lt"/>
              </a:rPr>
              <a:t> </a:t>
            </a:r>
            <a:r>
              <a:rPr lang="en-GB" dirty="0">
                <a:latin typeface="+mj-lt"/>
              </a:rPr>
              <a:t>the patient for the appropriate test</a:t>
            </a:r>
          </a:p>
          <a:p>
            <a:pPr marL="342900" indent="-342900">
              <a:spcAft>
                <a:spcPts val="300"/>
              </a:spcAft>
              <a:buFont typeface="+mj-lt"/>
              <a:buAutoNum type="arabicPeriod"/>
              <a:tabLst>
                <a:tab pos="341313" algn="l"/>
              </a:tabLst>
            </a:pPr>
            <a:r>
              <a:rPr lang="en-GB" dirty="0" smtClean="0">
                <a:latin typeface="+mj-lt"/>
              </a:rPr>
              <a:t>Provide </a:t>
            </a:r>
            <a:r>
              <a:rPr lang="en-GB" dirty="0">
                <a:latin typeface="+mj-lt"/>
              </a:rPr>
              <a:t>proper </a:t>
            </a:r>
            <a:r>
              <a:rPr lang="en-GB" b="1" dirty="0">
                <a:solidFill>
                  <a:srgbClr val="7030A0"/>
                </a:solidFill>
                <a:latin typeface="+mj-lt"/>
              </a:rPr>
              <a:t>equipment </a:t>
            </a:r>
            <a:r>
              <a:rPr lang="en-GB" dirty="0">
                <a:latin typeface="+mj-lt"/>
              </a:rPr>
              <a:t>to perform the test (</a:t>
            </a:r>
            <a:r>
              <a:rPr lang="en-GB" dirty="0" smtClean="0">
                <a:latin typeface="+mj-lt"/>
              </a:rPr>
              <a:t>including stable </a:t>
            </a:r>
            <a:r>
              <a:rPr lang="en-GB" dirty="0">
                <a:latin typeface="+mj-lt"/>
              </a:rPr>
              <a:t>reliable electricity, etc.)</a:t>
            </a:r>
          </a:p>
          <a:p>
            <a:pPr marL="342900" indent="-342900">
              <a:spcAft>
                <a:spcPts val="300"/>
              </a:spcAft>
              <a:buFont typeface="+mj-lt"/>
              <a:buAutoNum type="arabicPeriod"/>
              <a:tabLst>
                <a:tab pos="341313" algn="l"/>
              </a:tabLst>
            </a:pPr>
            <a:r>
              <a:rPr lang="en-GB" dirty="0" smtClean="0">
                <a:latin typeface="+mj-lt"/>
              </a:rPr>
              <a:t>Appropriately </a:t>
            </a:r>
            <a:r>
              <a:rPr lang="en-GB" b="1" dirty="0">
                <a:solidFill>
                  <a:srgbClr val="7030A0"/>
                </a:solidFill>
                <a:latin typeface="+mj-lt"/>
              </a:rPr>
              <a:t>trained personnel </a:t>
            </a:r>
            <a:r>
              <a:rPr lang="en-GB" dirty="0">
                <a:latin typeface="+mj-lt"/>
              </a:rPr>
              <a:t>to operate the equipment</a:t>
            </a:r>
          </a:p>
          <a:p>
            <a:pPr marL="342900" indent="-342900">
              <a:spcAft>
                <a:spcPts val="300"/>
              </a:spcAft>
              <a:buFont typeface="+mj-lt"/>
              <a:buAutoNum type="arabicPeriod"/>
              <a:tabLst>
                <a:tab pos="341313" algn="l"/>
              </a:tabLst>
            </a:pPr>
            <a:r>
              <a:rPr lang="en-GB" dirty="0" smtClean="0">
                <a:latin typeface="+mj-lt"/>
              </a:rPr>
              <a:t>System </a:t>
            </a:r>
            <a:r>
              <a:rPr lang="en-GB" dirty="0">
                <a:latin typeface="+mj-lt"/>
              </a:rPr>
              <a:t>to </a:t>
            </a:r>
            <a:r>
              <a:rPr lang="en-GB" b="1" dirty="0">
                <a:solidFill>
                  <a:srgbClr val="7030A0"/>
                </a:solidFill>
                <a:latin typeface="+mj-lt"/>
              </a:rPr>
              <a:t>visualize, store</a:t>
            </a:r>
            <a:r>
              <a:rPr lang="en-GB" dirty="0">
                <a:latin typeface="+mj-lt"/>
              </a:rPr>
              <a:t> and </a:t>
            </a:r>
            <a:r>
              <a:rPr lang="en-GB" b="1" dirty="0">
                <a:solidFill>
                  <a:srgbClr val="7030A0"/>
                </a:solidFill>
                <a:latin typeface="+mj-lt"/>
              </a:rPr>
              <a:t>transmit </a:t>
            </a:r>
            <a:r>
              <a:rPr lang="en-GB" dirty="0">
                <a:latin typeface="+mj-lt"/>
              </a:rPr>
              <a:t>the imaging data</a:t>
            </a:r>
          </a:p>
          <a:p>
            <a:pPr marL="342900" indent="-342900">
              <a:spcAft>
                <a:spcPts val="300"/>
              </a:spcAft>
              <a:buFont typeface="+mj-lt"/>
              <a:buAutoNum type="arabicPeriod"/>
              <a:tabLst>
                <a:tab pos="341313" algn="l"/>
              </a:tabLst>
            </a:pPr>
            <a:r>
              <a:rPr lang="en-GB" b="1" dirty="0" smtClean="0">
                <a:solidFill>
                  <a:srgbClr val="7030A0"/>
                </a:solidFill>
                <a:latin typeface="+mj-lt"/>
              </a:rPr>
              <a:t>Radiologist </a:t>
            </a:r>
            <a:r>
              <a:rPr lang="en-GB" dirty="0">
                <a:latin typeface="+mj-lt"/>
              </a:rPr>
              <a:t>to interpret imaging data</a:t>
            </a:r>
          </a:p>
          <a:p>
            <a:pPr marL="342900" indent="-342900">
              <a:spcAft>
                <a:spcPts val="300"/>
              </a:spcAft>
              <a:buFont typeface="+mj-lt"/>
              <a:buAutoNum type="arabicPeriod"/>
              <a:tabLst>
                <a:tab pos="341313" algn="l"/>
              </a:tabLst>
            </a:pPr>
            <a:r>
              <a:rPr lang="en-GB" dirty="0" smtClean="0">
                <a:latin typeface="+mj-lt"/>
              </a:rPr>
              <a:t>Generation </a:t>
            </a:r>
            <a:r>
              <a:rPr lang="en-GB" dirty="0">
                <a:latin typeface="+mj-lt"/>
              </a:rPr>
              <a:t>of a </a:t>
            </a:r>
            <a:r>
              <a:rPr lang="en-GB" b="1" dirty="0">
                <a:solidFill>
                  <a:srgbClr val="7030A0"/>
                </a:solidFill>
                <a:latin typeface="+mj-lt"/>
              </a:rPr>
              <a:t>report</a:t>
            </a:r>
            <a:r>
              <a:rPr lang="en-GB" dirty="0">
                <a:latin typeface="+mj-lt"/>
              </a:rPr>
              <a:t> of the findings from the imaging data</a:t>
            </a:r>
          </a:p>
          <a:p>
            <a:pPr marL="342900" indent="-342900">
              <a:spcAft>
                <a:spcPts val="300"/>
              </a:spcAft>
              <a:buFont typeface="+mj-lt"/>
              <a:buAutoNum type="arabicPeriod"/>
              <a:tabLst>
                <a:tab pos="341313" algn="l"/>
              </a:tabLst>
            </a:pPr>
            <a:r>
              <a:rPr lang="en-GB" dirty="0" smtClean="0">
                <a:latin typeface="+mj-lt"/>
              </a:rPr>
              <a:t>System </a:t>
            </a:r>
            <a:r>
              <a:rPr lang="en-GB" dirty="0">
                <a:latin typeface="+mj-lt"/>
              </a:rPr>
              <a:t>to </a:t>
            </a:r>
            <a:r>
              <a:rPr lang="en-GB" b="1" dirty="0">
                <a:solidFill>
                  <a:srgbClr val="7030A0"/>
                </a:solidFill>
                <a:latin typeface="+mj-lt"/>
              </a:rPr>
              <a:t>transmit the report </a:t>
            </a:r>
            <a:r>
              <a:rPr lang="en-GB" dirty="0">
                <a:latin typeface="+mj-lt"/>
              </a:rPr>
              <a:t>to the referring healthcare provider</a:t>
            </a:r>
          </a:p>
          <a:p>
            <a:pPr marL="342900" indent="-342900">
              <a:spcAft>
                <a:spcPts val="300"/>
              </a:spcAft>
              <a:buFont typeface="+mj-lt"/>
              <a:buAutoNum type="arabicPeriod"/>
              <a:tabLst>
                <a:tab pos="341313" algn="l"/>
              </a:tabLst>
            </a:pPr>
            <a:r>
              <a:rPr lang="en-GB" b="1" dirty="0" smtClean="0">
                <a:solidFill>
                  <a:srgbClr val="7030A0"/>
                </a:solidFill>
                <a:latin typeface="+mj-lt"/>
              </a:rPr>
              <a:t>Equipment </a:t>
            </a:r>
            <a:r>
              <a:rPr lang="en-GB" b="1" dirty="0">
                <a:solidFill>
                  <a:srgbClr val="7030A0"/>
                </a:solidFill>
                <a:latin typeface="+mj-lt"/>
              </a:rPr>
              <a:t>maintenance </a:t>
            </a:r>
            <a:r>
              <a:rPr lang="en-GB" dirty="0">
                <a:latin typeface="+mj-lt"/>
              </a:rPr>
              <a:t>program </a:t>
            </a:r>
          </a:p>
          <a:p>
            <a:pPr marL="342900" indent="-342900">
              <a:spcAft>
                <a:spcPts val="300"/>
              </a:spcAft>
              <a:buFont typeface="+mj-lt"/>
              <a:buAutoNum type="arabicPeriod"/>
              <a:tabLst>
                <a:tab pos="341313" algn="l"/>
              </a:tabLst>
            </a:pPr>
            <a:r>
              <a:rPr lang="en-GB" dirty="0" smtClean="0">
                <a:latin typeface="+mj-lt"/>
              </a:rPr>
              <a:t>System </a:t>
            </a:r>
            <a:r>
              <a:rPr lang="en-GB" dirty="0">
                <a:latin typeface="+mj-lt"/>
              </a:rPr>
              <a:t>of </a:t>
            </a:r>
            <a:r>
              <a:rPr lang="en-GB" b="1" dirty="0">
                <a:solidFill>
                  <a:srgbClr val="7030A0"/>
                </a:solidFill>
                <a:latin typeface="+mj-lt"/>
              </a:rPr>
              <a:t>continuing education and quality assurance </a:t>
            </a:r>
            <a:r>
              <a:rPr lang="en-GB" dirty="0">
                <a:latin typeface="+mj-lt"/>
              </a:rPr>
              <a:t>to make sure all equipment is properly maintained and personnel are appropriately trained</a:t>
            </a:r>
          </a:p>
          <a:p>
            <a:pPr marL="342900" indent="-342900">
              <a:spcAft>
                <a:spcPts val="300"/>
              </a:spcAft>
              <a:buFont typeface="+mj-lt"/>
              <a:buAutoNum type="arabicPeriod"/>
              <a:tabLst>
                <a:tab pos="341313" algn="l"/>
              </a:tabLst>
            </a:pPr>
            <a:r>
              <a:rPr lang="en-GB" dirty="0" smtClean="0">
                <a:latin typeface="+mj-lt"/>
              </a:rPr>
              <a:t>Financial  </a:t>
            </a:r>
            <a:r>
              <a:rPr lang="en-GB" b="1" dirty="0" smtClean="0">
                <a:solidFill>
                  <a:srgbClr val="7030A0"/>
                </a:solidFill>
                <a:latin typeface="+mj-lt"/>
              </a:rPr>
              <a:t>method </a:t>
            </a:r>
            <a:r>
              <a:rPr lang="en-GB" b="1" dirty="0">
                <a:solidFill>
                  <a:srgbClr val="7030A0"/>
                </a:solidFill>
                <a:latin typeface="+mj-lt"/>
              </a:rPr>
              <a:t>of reimbursement </a:t>
            </a:r>
            <a:r>
              <a:rPr lang="en-GB" dirty="0">
                <a:latin typeface="+mj-lt"/>
              </a:rPr>
              <a:t>to </a:t>
            </a:r>
            <a:r>
              <a:rPr lang="en-GB" dirty="0" smtClean="0">
                <a:latin typeface="+mj-lt"/>
              </a:rPr>
              <a:t>make the </a:t>
            </a:r>
            <a:r>
              <a:rPr lang="en-GB" dirty="0">
                <a:latin typeface="+mj-lt"/>
              </a:rPr>
              <a:t>system viable and </a:t>
            </a:r>
            <a:r>
              <a:rPr lang="en-GB" dirty="0" smtClean="0">
                <a:latin typeface="+mj-lt"/>
              </a:rPr>
              <a:t>sustainable</a:t>
            </a:r>
            <a:endParaRPr lang="en-GB" dirty="0">
              <a:latin typeface="+mj-lt"/>
            </a:endParaRPr>
          </a:p>
        </p:txBody>
      </p:sp>
      <p:sp>
        <p:nvSpPr>
          <p:cNvPr id="4" name="Rechthoek 3"/>
          <p:cNvSpPr/>
          <p:nvPr/>
        </p:nvSpPr>
        <p:spPr>
          <a:xfrm>
            <a:off x="476248" y="5457547"/>
            <a:ext cx="11229860" cy="646331"/>
          </a:xfrm>
          <a:prstGeom prst="rect">
            <a:avLst/>
          </a:prstGeom>
          <a:solidFill>
            <a:schemeClr val="bg2"/>
          </a:solidFill>
          <a:ln>
            <a:solidFill>
              <a:srgbClr val="7030A0"/>
            </a:solidFill>
          </a:ln>
        </p:spPr>
        <p:txBody>
          <a:bodyPr wrap="square">
            <a:spAutoFit/>
          </a:bodyPr>
          <a:lstStyle/>
          <a:p>
            <a:r>
              <a:rPr lang="en-GB" dirty="0" smtClean="0">
                <a:latin typeface="+mj-lt"/>
              </a:rPr>
              <a:t>Radiology </a:t>
            </a:r>
            <a:r>
              <a:rPr lang="en-GB" dirty="0">
                <a:latin typeface="+mj-lt"/>
              </a:rPr>
              <a:t>in advanced </a:t>
            </a:r>
            <a:r>
              <a:rPr lang="en-GB" dirty="0" smtClean="0">
                <a:latin typeface="+mj-lt"/>
              </a:rPr>
              <a:t>healthcare systems </a:t>
            </a:r>
            <a:r>
              <a:rPr lang="en-GB" dirty="0">
                <a:latin typeface="+mj-lt"/>
              </a:rPr>
              <a:t>has become mainly digital with </a:t>
            </a:r>
            <a:r>
              <a:rPr lang="en-GB" dirty="0" smtClean="0">
                <a:latin typeface="+mj-lt"/>
              </a:rPr>
              <a:t>all </a:t>
            </a:r>
            <a:r>
              <a:rPr lang="en-GB" dirty="0">
                <a:latin typeface="+mj-lt"/>
              </a:rPr>
              <a:t>interpretations occurring from a </a:t>
            </a:r>
            <a:r>
              <a:rPr lang="en-GB" dirty="0" smtClean="0">
                <a:latin typeface="+mj-lt"/>
              </a:rPr>
              <a:t>computer workstation </a:t>
            </a:r>
            <a:r>
              <a:rPr lang="en-GB" dirty="0">
                <a:latin typeface="+mj-lt"/>
              </a:rPr>
              <a:t>enabling advanced manipulation </a:t>
            </a:r>
            <a:r>
              <a:rPr lang="en-GB" dirty="0" smtClean="0">
                <a:latin typeface="+mj-lt"/>
              </a:rPr>
              <a:t>of images. This requires </a:t>
            </a:r>
            <a:r>
              <a:rPr lang="en-GB" dirty="0">
                <a:latin typeface="+mj-lt"/>
              </a:rPr>
              <a:t>new staff, responsibilities</a:t>
            </a:r>
            <a:r>
              <a:rPr lang="en-GB" dirty="0" smtClean="0">
                <a:latin typeface="+mj-lt"/>
              </a:rPr>
              <a:t>, and </a:t>
            </a:r>
            <a:r>
              <a:rPr lang="en-GB" dirty="0">
                <a:latin typeface="+mj-lt"/>
              </a:rPr>
              <a:t>skill </a:t>
            </a:r>
            <a:r>
              <a:rPr lang="en-GB" dirty="0" smtClean="0">
                <a:latin typeface="+mj-lt"/>
              </a:rPr>
              <a:t>sets.</a:t>
            </a:r>
            <a:endParaRPr lang="en-GB" dirty="0">
              <a:latin typeface="+mj-lt"/>
            </a:endParaRPr>
          </a:p>
        </p:txBody>
      </p:sp>
    </p:spTree>
    <p:extLst>
      <p:ext uri="{BB962C8B-B14F-4D97-AF65-F5344CB8AC3E}">
        <p14:creationId xmlns:p14="http://schemas.microsoft.com/office/powerpoint/2010/main" val="23813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Personnel in Medical Imaging Department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776176" y="1727688"/>
            <a:ext cx="6893342" cy="3801041"/>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Personnel at the Medical Imaging Department can include: </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Administrators</a:t>
            </a:r>
            <a:r>
              <a:rPr lang="en-GB" dirty="0" smtClean="0">
                <a:solidFill>
                  <a:srgbClr val="000000"/>
                </a:solidFill>
                <a:latin typeface="Calibri Light" panose="020F0302020204030204"/>
              </a:rPr>
              <a:t>:  to schedule patients, record payments, manage </a:t>
            </a:r>
            <a:r>
              <a:rPr lang="en-GB" dirty="0">
                <a:solidFill>
                  <a:srgbClr val="000000"/>
                </a:solidFill>
                <a:latin typeface="Calibri Light" panose="020F0302020204030204"/>
              </a:rPr>
              <a:t>human </a:t>
            </a:r>
            <a:r>
              <a:rPr lang="en-GB" dirty="0" smtClean="0">
                <a:solidFill>
                  <a:srgbClr val="000000"/>
                </a:solidFill>
                <a:latin typeface="Calibri Light" panose="020F0302020204030204"/>
              </a:rPr>
              <a:t>resources, ….</a:t>
            </a:r>
            <a:endParaRPr lang="en-GB" dirty="0">
              <a:solidFill>
                <a:srgbClr val="000000"/>
              </a:solidFill>
              <a:latin typeface="Calibri Light" panose="020F0302020204030204"/>
            </a:endParaRP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Nurses</a:t>
            </a:r>
            <a:r>
              <a:rPr lang="en-GB" dirty="0" smtClean="0">
                <a:solidFill>
                  <a:srgbClr val="000000"/>
                </a:solidFill>
                <a:latin typeface="Calibri Light" panose="020F0302020204030204"/>
              </a:rPr>
              <a:t>:  Perform </a:t>
            </a:r>
            <a:r>
              <a:rPr lang="en-GB" dirty="0">
                <a:solidFill>
                  <a:srgbClr val="000000"/>
                </a:solidFill>
                <a:latin typeface="Calibri Light" panose="020F0302020204030204"/>
              </a:rPr>
              <a:t>procedures </a:t>
            </a:r>
            <a:r>
              <a:rPr lang="en-GB" dirty="0" smtClean="0">
                <a:solidFill>
                  <a:srgbClr val="000000"/>
                </a:solidFill>
                <a:latin typeface="Calibri Light" panose="020F0302020204030204"/>
              </a:rPr>
              <a:t>on patients </a:t>
            </a:r>
            <a:r>
              <a:rPr lang="en-GB" dirty="0">
                <a:solidFill>
                  <a:srgbClr val="000000"/>
                </a:solidFill>
                <a:latin typeface="Calibri Light" panose="020F0302020204030204"/>
              </a:rPr>
              <a:t>that require imaging </a:t>
            </a:r>
            <a:r>
              <a:rPr lang="en-GB" dirty="0" smtClean="0">
                <a:solidFill>
                  <a:srgbClr val="000000"/>
                </a:solidFill>
                <a:latin typeface="Calibri Light" panose="020F0302020204030204"/>
              </a:rPr>
              <a:t>exam, ensure patient </a:t>
            </a:r>
            <a:r>
              <a:rPr lang="en-GB" dirty="0">
                <a:solidFill>
                  <a:srgbClr val="000000"/>
                </a:solidFill>
                <a:latin typeface="Calibri Light" panose="020F0302020204030204"/>
              </a:rPr>
              <a:t>safety, </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Radiographers </a:t>
            </a:r>
            <a:r>
              <a:rPr lang="en-GB" dirty="0">
                <a:solidFill>
                  <a:srgbClr val="000000"/>
                </a:solidFill>
                <a:latin typeface="Calibri Light" panose="020F0302020204030204"/>
              </a:rPr>
              <a:t>or </a:t>
            </a:r>
            <a:r>
              <a:rPr lang="en-GB" b="1" dirty="0">
                <a:solidFill>
                  <a:srgbClr val="7030A0"/>
                </a:solidFill>
                <a:latin typeface="Calibri Light" panose="020F0302020204030204"/>
              </a:rPr>
              <a:t>Radiologic Technologists</a:t>
            </a:r>
            <a:r>
              <a:rPr lang="en-GB" dirty="0" smtClean="0">
                <a:solidFill>
                  <a:srgbClr val="000000"/>
                </a:solidFill>
                <a:latin typeface="Calibri Light" panose="020F0302020204030204"/>
              </a:rPr>
              <a:t>:  operate </a:t>
            </a:r>
            <a:r>
              <a:rPr lang="en-GB" dirty="0">
                <a:solidFill>
                  <a:srgbClr val="000000"/>
                </a:solidFill>
                <a:latin typeface="Calibri Light" panose="020F0302020204030204"/>
              </a:rPr>
              <a:t>imaging </a:t>
            </a:r>
            <a:r>
              <a:rPr lang="en-GB" dirty="0" smtClean="0">
                <a:solidFill>
                  <a:srgbClr val="000000"/>
                </a:solidFill>
                <a:latin typeface="Calibri Light" panose="020F0302020204030204"/>
              </a:rPr>
              <a:t>hardware, transmit </a:t>
            </a:r>
            <a:r>
              <a:rPr lang="en-GB" dirty="0">
                <a:solidFill>
                  <a:srgbClr val="000000"/>
                </a:solidFill>
                <a:latin typeface="Calibri Light" panose="020F0302020204030204"/>
              </a:rPr>
              <a:t>images (print </a:t>
            </a:r>
            <a:r>
              <a:rPr lang="en-GB" dirty="0" smtClean="0">
                <a:solidFill>
                  <a:srgbClr val="000000"/>
                </a:solidFill>
                <a:latin typeface="Calibri Light" panose="020F0302020204030204"/>
              </a:rPr>
              <a:t>or electronic</a:t>
            </a:r>
            <a:r>
              <a:rPr lang="en-GB" dirty="0">
                <a:solidFill>
                  <a:srgbClr val="000000"/>
                </a:solidFill>
                <a:latin typeface="Calibri Light" panose="020F0302020204030204"/>
              </a:rPr>
              <a:t>) to radiologists</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Physicists</a:t>
            </a:r>
            <a:r>
              <a:rPr lang="en-GB" dirty="0" smtClean="0">
                <a:solidFill>
                  <a:srgbClr val="000000"/>
                </a:solidFill>
                <a:latin typeface="Calibri Light" panose="020F0302020204030204"/>
              </a:rPr>
              <a:t>: </a:t>
            </a:r>
            <a:r>
              <a:rPr lang="en-GB" dirty="0">
                <a:solidFill>
                  <a:srgbClr val="000000"/>
                </a:solidFill>
                <a:latin typeface="Calibri Light" panose="020F0302020204030204"/>
              </a:rPr>
              <a:t>m</a:t>
            </a:r>
            <a:r>
              <a:rPr lang="en-GB" dirty="0" smtClean="0">
                <a:solidFill>
                  <a:srgbClr val="000000"/>
                </a:solidFill>
                <a:latin typeface="Calibri Light" panose="020F0302020204030204"/>
              </a:rPr>
              <a:t>anage </a:t>
            </a:r>
            <a:r>
              <a:rPr lang="en-GB" dirty="0">
                <a:solidFill>
                  <a:srgbClr val="000000"/>
                </a:solidFill>
                <a:latin typeface="Calibri Light" panose="020F0302020204030204"/>
              </a:rPr>
              <a:t>quality (resolution</a:t>
            </a:r>
            <a:r>
              <a:rPr lang="en-GB" dirty="0" smtClean="0">
                <a:solidFill>
                  <a:srgbClr val="000000"/>
                </a:solidFill>
                <a:latin typeface="Calibri Light" panose="020F0302020204030204"/>
              </a:rPr>
              <a:t>, calibrations</a:t>
            </a:r>
            <a:r>
              <a:rPr lang="en-GB" dirty="0">
                <a:solidFill>
                  <a:srgbClr val="000000"/>
                </a:solidFill>
                <a:latin typeface="Calibri Light" panose="020F0302020204030204"/>
              </a:rPr>
              <a:t>) of </a:t>
            </a:r>
            <a:r>
              <a:rPr lang="en-GB" dirty="0" smtClean="0">
                <a:solidFill>
                  <a:srgbClr val="000000"/>
                </a:solidFill>
                <a:latin typeface="Calibri Light" panose="020F0302020204030204"/>
              </a:rPr>
              <a:t>imaging equipment</a:t>
            </a:r>
            <a:r>
              <a:rPr lang="en-GB" dirty="0">
                <a:solidFill>
                  <a:srgbClr val="000000"/>
                </a:solidFill>
                <a:latin typeface="Calibri Light" panose="020F0302020204030204"/>
              </a:rPr>
              <a:t>, </a:t>
            </a:r>
            <a:r>
              <a:rPr lang="en-GB" dirty="0" smtClean="0">
                <a:solidFill>
                  <a:srgbClr val="000000"/>
                </a:solidFill>
                <a:latin typeface="Calibri Light" panose="020F0302020204030204"/>
              </a:rPr>
              <a:t>manage </a:t>
            </a:r>
            <a:r>
              <a:rPr lang="en-GB" dirty="0">
                <a:solidFill>
                  <a:srgbClr val="000000"/>
                </a:solidFill>
                <a:latin typeface="Calibri Light" panose="020F0302020204030204"/>
              </a:rPr>
              <a:t>safety (radiation </a:t>
            </a:r>
            <a:r>
              <a:rPr lang="en-GB" dirty="0" smtClean="0">
                <a:solidFill>
                  <a:srgbClr val="000000"/>
                </a:solidFill>
                <a:latin typeface="Calibri Light" panose="020F0302020204030204"/>
              </a:rPr>
              <a:t>dose</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Radiologists: </a:t>
            </a:r>
            <a:r>
              <a:rPr lang="en-GB" dirty="0">
                <a:solidFill>
                  <a:srgbClr val="000000"/>
                </a:solidFill>
                <a:latin typeface="Calibri Light" panose="020F0302020204030204"/>
              </a:rPr>
              <a:t>are M</a:t>
            </a:r>
            <a:r>
              <a:rPr lang="en-GB" dirty="0" smtClean="0">
                <a:solidFill>
                  <a:srgbClr val="000000"/>
                </a:solidFill>
                <a:latin typeface="Calibri Light" panose="020F0302020204030204"/>
              </a:rPr>
              <a:t>edical Doctors. Interpret/read the images. His/her report </a:t>
            </a:r>
            <a:r>
              <a:rPr lang="en-GB" dirty="0">
                <a:solidFill>
                  <a:srgbClr val="000000"/>
                </a:solidFill>
                <a:latin typeface="Calibri Light" panose="020F0302020204030204"/>
              </a:rPr>
              <a:t>is transmitted to the clinician who requested the </a:t>
            </a:r>
            <a:r>
              <a:rPr lang="en-GB" dirty="0" smtClean="0">
                <a:solidFill>
                  <a:srgbClr val="000000"/>
                </a:solidFill>
                <a:latin typeface="Calibri Light" panose="020F0302020204030204"/>
              </a:rPr>
              <a:t>imaging. </a:t>
            </a:r>
            <a:endParaRPr lang="en-GB" dirty="0">
              <a:solidFill>
                <a:srgbClr val="000000"/>
              </a:solidFill>
              <a:latin typeface="Calibri Light" panose="020F0302020204030204"/>
            </a:endParaRPr>
          </a:p>
        </p:txBody>
      </p:sp>
      <p:pic>
        <p:nvPicPr>
          <p:cNvPr id="13" name="Afbeelding 12"/>
          <p:cNvPicPr>
            <a:picLocks noChangeAspect="1"/>
          </p:cNvPicPr>
          <p:nvPr/>
        </p:nvPicPr>
        <p:blipFill rotWithShape="1">
          <a:blip r:embed="rId2" cstate="screen">
            <a:extLst>
              <a:ext uri="{28A0092B-C50C-407E-A947-70E740481C1C}">
                <a14:useLocalDpi xmlns:a14="http://schemas.microsoft.com/office/drawing/2010/main"/>
              </a:ext>
            </a:extLst>
          </a:blip>
          <a:srcRect l="6667" r="14445"/>
          <a:stretch/>
        </p:blipFill>
        <p:spPr>
          <a:xfrm>
            <a:off x="8690763" y="3866883"/>
            <a:ext cx="2727832" cy="1945021"/>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84586" y="1420940"/>
            <a:ext cx="2685436" cy="1792402"/>
          </a:xfrm>
          <a:prstGeom prst="rect">
            <a:avLst/>
          </a:prstGeom>
        </p:spPr>
      </p:pic>
      <p:sp>
        <p:nvSpPr>
          <p:cNvPr id="17" name="Rechthoek 16"/>
          <p:cNvSpPr/>
          <p:nvPr/>
        </p:nvSpPr>
        <p:spPr>
          <a:xfrm>
            <a:off x="8674572" y="3258877"/>
            <a:ext cx="2695450" cy="369332"/>
          </a:xfrm>
          <a:prstGeom prst="rect">
            <a:avLst/>
          </a:prstGeom>
        </p:spPr>
        <p:txBody>
          <a:bodyPr wrap="square">
            <a:spAutoFit/>
          </a:bodyPr>
          <a:lstStyle/>
          <a:p>
            <a:pPr lvl="0" algn="ctr"/>
            <a:r>
              <a:rPr lang="en-GB" b="1" i="1" dirty="0">
                <a:solidFill>
                  <a:srgbClr val="000000"/>
                </a:solidFill>
                <a:latin typeface="Calibri Light" panose="020F0302020204030204"/>
              </a:rPr>
              <a:t>Radiographer</a:t>
            </a:r>
          </a:p>
        </p:txBody>
      </p:sp>
      <p:sp>
        <p:nvSpPr>
          <p:cNvPr id="18" name="Rechthoek 17"/>
          <p:cNvSpPr/>
          <p:nvPr/>
        </p:nvSpPr>
        <p:spPr>
          <a:xfrm>
            <a:off x="8690763" y="5857440"/>
            <a:ext cx="2695450" cy="369332"/>
          </a:xfrm>
          <a:prstGeom prst="rect">
            <a:avLst/>
          </a:prstGeom>
        </p:spPr>
        <p:txBody>
          <a:bodyPr wrap="square">
            <a:spAutoFit/>
          </a:bodyPr>
          <a:lstStyle/>
          <a:p>
            <a:pPr lvl="0" algn="ctr"/>
            <a:r>
              <a:rPr lang="en-GB" b="1" i="1" dirty="0" smtClean="0">
                <a:solidFill>
                  <a:srgbClr val="000000"/>
                </a:solidFill>
                <a:latin typeface="Calibri Light" panose="020F0302020204030204"/>
              </a:rPr>
              <a:t>Radiologist</a:t>
            </a:r>
            <a:endParaRPr lang="en-GB" b="1" i="1" dirty="0">
              <a:solidFill>
                <a:srgbClr val="000000"/>
              </a:solidFill>
              <a:latin typeface="Calibri Light" panose="020F0302020204030204"/>
            </a:endParaRPr>
          </a:p>
        </p:txBody>
      </p:sp>
    </p:spTree>
    <p:extLst>
      <p:ext uri="{BB962C8B-B14F-4D97-AF65-F5344CB8AC3E}">
        <p14:creationId xmlns:p14="http://schemas.microsoft.com/office/powerpoint/2010/main" val="65076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Imaging Modalities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590145" y="2496895"/>
            <a:ext cx="10689818" cy="1938992"/>
          </a:xfrm>
          <a:prstGeom prst="rect">
            <a:avLst/>
          </a:prstGeom>
        </p:spPr>
        <p:txBody>
          <a:bodyPr wrap="square">
            <a:spAutoFit/>
          </a:bodyPr>
          <a:lstStyle/>
          <a:p>
            <a:pPr lvl="0" algn="ctr"/>
            <a:r>
              <a:rPr lang="en-GB" sz="2000" dirty="0" smtClean="0">
                <a:solidFill>
                  <a:srgbClr val="000000"/>
                </a:solidFill>
                <a:latin typeface="+mj-lt"/>
              </a:rPr>
              <a:t>In the following slides we will go over the main imaging modalities in the Medical Imaging department. </a:t>
            </a:r>
          </a:p>
          <a:p>
            <a:pPr lvl="0" algn="ctr"/>
            <a:endParaRPr lang="en-GB" sz="2000" dirty="0">
              <a:solidFill>
                <a:srgbClr val="000000"/>
              </a:solidFill>
              <a:latin typeface="+mj-lt"/>
            </a:endParaRPr>
          </a:p>
          <a:p>
            <a:pPr lvl="0" algn="ctr"/>
            <a:r>
              <a:rPr lang="en-GB" sz="2000" dirty="0" smtClean="0">
                <a:solidFill>
                  <a:srgbClr val="000000"/>
                </a:solidFill>
                <a:latin typeface="+mj-lt"/>
              </a:rPr>
              <a:t>In subsequent lectures we will go into further detail on X-ray an Ultrasound images</a:t>
            </a:r>
          </a:p>
          <a:p>
            <a:pPr lvl="0" algn="ctr"/>
            <a:endParaRPr lang="en-GB" sz="2000" dirty="0">
              <a:solidFill>
                <a:srgbClr val="000000"/>
              </a:solidFill>
              <a:latin typeface="+mj-lt"/>
            </a:endParaRPr>
          </a:p>
          <a:p>
            <a:pPr lvl="0" algn="ctr"/>
            <a:r>
              <a:rPr lang="en-GB" sz="2000" dirty="0" smtClean="0">
                <a:solidFill>
                  <a:srgbClr val="000000"/>
                </a:solidFill>
                <a:latin typeface="+mj-lt"/>
              </a:rPr>
              <a:t>A final lecture in this ‘Medical Imaging’ section will elaborate some more on </a:t>
            </a:r>
          </a:p>
          <a:p>
            <a:pPr lvl="0" algn="ctr"/>
            <a:r>
              <a:rPr lang="en-GB" sz="2000" dirty="0" smtClean="0">
                <a:solidFill>
                  <a:srgbClr val="000000"/>
                </a:solidFill>
                <a:latin typeface="+mj-lt"/>
              </a:rPr>
              <a:t>‘advanced’ 3D imaging techniques, including CT, MR, Nuclear Medicine and Tele-radiology</a:t>
            </a:r>
            <a:r>
              <a:rPr lang="en-GB" sz="2000" dirty="0">
                <a:solidFill>
                  <a:srgbClr val="000000"/>
                </a:solidFill>
                <a:latin typeface="+mj-lt"/>
              </a:rPr>
              <a:t>.</a:t>
            </a:r>
            <a:r>
              <a:rPr lang="en-GB" sz="2000" dirty="0" smtClean="0">
                <a:solidFill>
                  <a:srgbClr val="000000"/>
                </a:solidFill>
                <a:latin typeface="+mj-lt"/>
              </a:rPr>
              <a:t> </a:t>
            </a:r>
          </a:p>
        </p:txBody>
      </p:sp>
    </p:spTree>
    <p:extLst>
      <p:ext uri="{BB962C8B-B14F-4D97-AF65-F5344CB8AC3E}">
        <p14:creationId xmlns:p14="http://schemas.microsoft.com/office/powerpoint/2010/main" val="2240414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Radiography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69331" y="1355730"/>
            <a:ext cx="2938730" cy="4578493"/>
          </a:xfrm>
          <a:prstGeom prst="rect">
            <a:avLst/>
          </a:prstGeom>
        </p:spPr>
      </p:pic>
      <p:sp>
        <p:nvSpPr>
          <p:cNvPr id="8" name="Tekstvak 7"/>
          <p:cNvSpPr txBox="1"/>
          <p:nvPr/>
        </p:nvSpPr>
        <p:spPr>
          <a:xfrm>
            <a:off x="6658663" y="5965056"/>
            <a:ext cx="3621337" cy="369332"/>
          </a:xfrm>
          <a:prstGeom prst="rect">
            <a:avLst/>
          </a:prstGeom>
          <a:noFill/>
        </p:spPr>
        <p:txBody>
          <a:bodyPr wrap="square" rtlCol="0">
            <a:spAutoFit/>
          </a:bodyPr>
          <a:lstStyle/>
          <a:p>
            <a:pPr algn="ctr"/>
            <a:r>
              <a:rPr lang="en-GB" b="1" i="1" dirty="0" smtClean="0">
                <a:latin typeface="+mj-lt"/>
              </a:rPr>
              <a:t>Diagnosis ? </a:t>
            </a:r>
            <a:endParaRPr lang="en-GB" b="1" i="1" dirty="0">
              <a:latin typeface="+mj-lt"/>
            </a:endParaRPr>
          </a:p>
        </p:txBody>
      </p:sp>
      <p:pic>
        <p:nvPicPr>
          <p:cNvPr id="9" name="Afbeelding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7027" y="1364118"/>
            <a:ext cx="4121253" cy="4578493"/>
          </a:xfrm>
          <a:prstGeom prst="rect">
            <a:avLst/>
          </a:prstGeom>
        </p:spPr>
      </p:pic>
      <p:sp>
        <p:nvSpPr>
          <p:cNvPr id="13" name="Rechthoek 12"/>
          <p:cNvSpPr/>
          <p:nvPr/>
        </p:nvSpPr>
        <p:spPr>
          <a:xfrm>
            <a:off x="467704" y="1563851"/>
            <a:ext cx="3364824" cy="4401205"/>
          </a:xfrm>
          <a:prstGeom prst="rect">
            <a:avLst/>
          </a:prstGeom>
        </p:spPr>
        <p:txBody>
          <a:bodyPr wrap="square">
            <a:spAutoFit/>
          </a:bodyPr>
          <a:lstStyle/>
          <a:p>
            <a:pPr lvl="0">
              <a:spcAft>
                <a:spcPts val="600"/>
              </a:spcAft>
            </a:pPr>
            <a:r>
              <a:rPr lang="en-GB" dirty="0" smtClean="0">
                <a:solidFill>
                  <a:srgbClr val="000000"/>
                </a:solidFill>
                <a:latin typeface="+mj-lt"/>
              </a:rPr>
              <a:t>Radiography is the oldest medical imaging modality since end 19</a:t>
            </a:r>
            <a:r>
              <a:rPr lang="en-GB" baseline="30000" dirty="0" smtClean="0">
                <a:solidFill>
                  <a:srgbClr val="000000"/>
                </a:solidFill>
                <a:latin typeface="+mj-lt"/>
              </a:rPr>
              <a:t>th</a:t>
            </a:r>
            <a:r>
              <a:rPr lang="en-GB" dirty="0" smtClean="0">
                <a:solidFill>
                  <a:srgbClr val="000000"/>
                </a:solidFill>
                <a:latin typeface="+mj-lt"/>
              </a:rPr>
              <a:t> century. Its invention brought the start of the radiology department and was an important factor in the creation of the modern hospital</a:t>
            </a:r>
            <a:r>
              <a:rPr lang="en-GB" dirty="0">
                <a:solidFill>
                  <a:srgbClr val="000000"/>
                </a:solidFill>
                <a:latin typeface="+mj-lt"/>
              </a:rPr>
              <a:t>. </a:t>
            </a:r>
            <a:endParaRPr lang="en-GB" dirty="0" smtClean="0">
              <a:solidFill>
                <a:srgbClr val="000000"/>
              </a:solidFill>
              <a:latin typeface="+mj-lt"/>
            </a:endParaRPr>
          </a:p>
          <a:p>
            <a:pPr lvl="0">
              <a:spcAft>
                <a:spcPts val="600"/>
              </a:spcAft>
            </a:pPr>
            <a:endParaRPr lang="en-GB" dirty="0">
              <a:solidFill>
                <a:srgbClr val="000000"/>
              </a:solidFill>
              <a:latin typeface="+mj-lt"/>
            </a:endParaRPr>
          </a:p>
          <a:p>
            <a:pPr lvl="0">
              <a:spcAft>
                <a:spcPts val="600"/>
              </a:spcAft>
            </a:pPr>
            <a:r>
              <a:rPr lang="en-GB" dirty="0" smtClean="0">
                <a:solidFill>
                  <a:srgbClr val="000000"/>
                </a:solidFill>
                <a:latin typeface="+mj-lt"/>
              </a:rPr>
              <a:t>Plain </a:t>
            </a:r>
            <a:r>
              <a:rPr lang="en-GB" dirty="0">
                <a:solidFill>
                  <a:srgbClr val="000000"/>
                </a:solidFill>
                <a:latin typeface="+mj-lt"/>
              </a:rPr>
              <a:t>radiography was the only imaging modality available during the first 50 years of radiology. Due to its availability, speed, and lower costs compared to </a:t>
            </a:r>
            <a:r>
              <a:rPr lang="en-GB" dirty="0" smtClean="0">
                <a:solidFill>
                  <a:srgbClr val="000000"/>
                </a:solidFill>
                <a:latin typeface="+mj-lt"/>
              </a:rPr>
              <a:t>most other </a:t>
            </a:r>
            <a:r>
              <a:rPr lang="en-GB" dirty="0">
                <a:solidFill>
                  <a:srgbClr val="000000"/>
                </a:solidFill>
                <a:latin typeface="+mj-lt"/>
              </a:rPr>
              <a:t>modalities, radiography is </a:t>
            </a:r>
            <a:r>
              <a:rPr lang="en-GB" dirty="0" smtClean="0">
                <a:solidFill>
                  <a:srgbClr val="000000"/>
                </a:solidFill>
                <a:latin typeface="+mj-lt"/>
              </a:rPr>
              <a:t>today often </a:t>
            </a:r>
            <a:r>
              <a:rPr lang="en-GB" dirty="0">
                <a:solidFill>
                  <a:srgbClr val="000000"/>
                </a:solidFill>
                <a:latin typeface="+mj-lt"/>
              </a:rPr>
              <a:t>the </a:t>
            </a:r>
            <a:r>
              <a:rPr lang="en-GB" dirty="0" smtClean="0">
                <a:solidFill>
                  <a:srgbClr val="000000"/>
                </a:solidFill>
                <a:latin typeface="+mj-lt"/>
              </a:rPr>
              <a:t>first </a:t>
            </a:r>
            <a:r>
              <a:rPr lang="en-GB" dirty="0">
                <a:solidFill>
                  <a:srgbClr val="000000"/>
                </a:solidFill>
                <a:latin typeface="+mj-lt"/>
              </a:rPr>
              <a:t>test of choice in radiologic diagnosis. </a:t>
            </a:r>
          </a:p>
        </p:txBody>
      </p:sp>
    </p:spTree>
    <p:extLst>
      <p:ext uri="{BB962C8B-B14F-4D97-AF65-F5344CB8AC3E}">
        <p14:creationId xmlns:p14="http://schemas.microsoft.com/office/powerpoint/2010/main" val="26068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00079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Traditional film-screen radiography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29" y="1470446"/>
            <a:ext cx="7202905" cy="4755148"/>
          </a:xfrm>
          <a:prstGeom prst="rect">
            <a:avLst/>
          </a:prstGeom>
        </p:spPr>
        <p:txBody>
          <a:bodyPr wrap="square">
            <a:spAutoFit/>
          </a:bodyPr>
          <a:lstStyle/>
          <a:p>
            <a:pPr marL="285750" indent="-285750">
              <a:spcAft>
                <a:spcPts val="300"/>
              </a:spcAft>
              <a:buFont typeface="Arial" panose="020B0604020202020204" pitchFamily="34" charset="0"/>
              <a:buChar char="•"/>
            </a:pPr>
            <a:r>
              <a:rPr lang="en-GB" dirty="0" smtClean="0">
                <a:solidFill>
                  <a:srgbClr val="000000"/>
                </a:solidFill>
                <a:latin typeface="Calibri Light" panose="020F0302020204030204"/>
              </a:rPr>
              <a:t>an </a:t>
            </a:r>
            <a:r>
              <a:rPr lang="en-GB" b="1" dirty="0">
                <a:solidFill>
                  <a:srgbClr val="7030A0"/>
                </a:solidFill>
                <a:latin typeface="Calibri Light" panose="020F0302020204030204"/>
              </a:rPr>
              <a:t>X-ray tube </a:t>
            </a:r>
            <a:r>
              <a:rPr lang="en-GB" dirty="0">
                <a:solidFill>
                  <a:srgbClr val="000000"/>
                </a:solidFill>
                <a:latin typeface="Calibri Light" panose="020F0302020204030204"/>
              </a:rPr>
              <a:t>generates a beam of X-rays, which is aimed at the </a:t>
            </a:r>
            <a:r>
              <a:rPr lang="en-GB" dirty="0" smtClean="0">
                <a:solidFill>
                  <a:srgbClr val="000000"/>
                </a:solidFill>
                <a:latin typeface="Calibri Light" panose="020F0302020204030204"/>
              </a:rPr>
              <a:t>patient</a:t>
            </a:r>
            <a:r>
              <a:rPr lang="en-GB" dirty="0">
                <a:solidFill>
                  <a:srgbClr val="000000"/>
                </a:solidFill>
                <a:latin typeface="Calibri Light" panose="020F0302020204030204"/>
              </a:rPr>
              <a:t> </a:t>
            </a:r>
            <a:r>
              <a:rPr lang="en-GB" dirty="0" smtClean="0">
                <a:solidFill>
                  <a:srgbClr val="000000"/>
                </a:solidFill>
                <a:latin typeface="Calibri Light" panose="020F0302020204030204"/>
              </a:rPr>
              <a:t>with the help of a </a:t>
            </a:r>
            <a:r>
              <a:rPr lang="en-GB" b="1" dirty="0" smtClean="0">
                <a:solidFill>
                  <a:srgbClr val="7030A0"/>
                </a:solidFill>
                <a:latin typeface="Calibri Light" panose="020F0302020204030204"/>
              </a:rPr>
              <a:t>collimator</a:t>
            </a:r>
            <a:r>
              <a:rPr lang="en-GB" dirty="0" smtClean="0">
                <a:solidFill>
                  <a:srgbClr val="000000"/>
                </a:solidFill>
                <a:latin typeface="Calibri Light" panose="020F0302020204030204"/>
              </a:rPr>
              <a:t> (shutters). </a:t>
            </a:r>
          </a:p>
          <a:p>
            <a:pPr marL="285750" indent="-285750">
              <a:spcAft>
                <a:spcPts val="300"/>
              </a:spcAft>
              <a:buFont typeface="Arial" panose="020B0604020202020204" pitchFamily="34" charset="0"/>
              <a:buChar char="•"/>
            </a:pPr>
            <a:r>
              <a:rPr lang="en-GB" dirty="0">
                <a:solidFill>
                  <a:srgbClr val="000000"/>
                </a:solidFill>
                <a:latin typeface="Calibri Light" panose="020F0302020204030204"/>
              </a:rPr>
              <a:t>Some rays pass </a:t>
            </a:r>
            <a:r>
              <a:rPr lang="en-GB" dirty="0" smtClean="0">
                <a:solidFill>
                  <a:srgbClr val="000000"/>
                </a:solidFill>
                <a:latin typeface="Calibri Light" panose="020F0302020204030204"/>
              </a:rPr>
              <a:t>through the patient, while </a:t>
            </a:r>
            <a:r>
              <a:rPr lang="en-GB" dirty="0">
                <a:solidFill>
                  <a:srgbClr val="000000"/>
                </a:solidFill>
                <a:latin typeface="Calibri Light" panose="020F0302020204030204"/>
              </a:rPr>
              <a:t>some are absorbed or </a:t>
            </a:r>
            <a:r>
              <a:rPr lang="en-GB" dirty="0" smtClean="0">
                <a:solidFill>
                  <a:srgbClr val="000000"/>
                </a:solidFill>
                <a:latin typeface="Calibri Light" panose="020F0302020204030204"/>
              </a:rPr>
              <a:t>scattered. </a:t>
            </a:r>
          </a:p>
          <a:p>
            <a:pPr marL="285750" indent="-285750">
              <a:spcAft>
                <a:spcPts val="300"/>
              </a:spcAft>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X-rays that pass through the patient </a:t>
            </a:r>
            <a:r>
              <a:rPr lang="en-GB" dirty="0" smtClean="0">
                <a:solidFill>
                  <a:srgbClr val="000000"/>
                </a:solidFill>
                <a:latin typeface="Calibri Light" panose="020F0302020204030204"/>
              </a:rPr>
              <a:t>are </a:t>
            </a:r>
            <a:r>
              <a:rPr lang="en-GB" dirty="0">
                <a:solidFill>
                  <a:srgbClr val="000000"/>
                </a:solidFill>
                <a:latin typeface="Calibri Light" panose="020F0302020204030204"/>
              </a:rPr>
              <a:t>filtered through a device called </a:t>
            </a:r>
            <a:r>
              <a:rPr lang="en-GB" dirty="0" smtClean="0">
                <a:solidFill>
                  <a:srgbClr val="000000"/>
                </a:solidFill>
                <a:latin typeface="Calibri Light" panose="020F0302020204030204"/>
              </a:rPr>
              <a:t>a </a:t>
            </a:r>
            <a:r>
              <a:rPr lang="en-GB" b="1" dirty="0">
                <a:solidFill>
                  <a:srgbClr val="7030A0"/>
                </a:solidFill>
                <a:latin typeface="Calibri Light" panose="020F0302020204030204"/>
              </a:rPr>
              <a:t>grid</a:t>
            </a:r>
            <a:r>
              <a:rPr lang="en-GB" dirty="0">
                <a:solidFill>
                  <a:srgbClr val="000000"/>
                </a:solidFill>
                <a:latin typeface="Calibri Light" panose="020F0302020204030204"/>
              </a:rPr>
              <a:t> or </a:t>
            </a:r>
            <a:r>
              <a:rPr lang="en-GB" b="1" dirty="0">
                <a:solidFill>
                  <a:srgbClr val="7030A0"/>
                </a:solidFill>
                <a:latin typeface="Calibri Light" panose="020F0302020204030204"/>
              </a:rPr>
              <a:t>X-ray filter</a:t>
            </a:r>
            <a:r>
              <a:rPr lang="en-GB" dirty="0">
                <a:solidFill>
                  <a:srgbClr val="000000"/>
                </a:solidFill>
                <a:latin typeface="Calibri Light" panose="020F0302020204030204"/>
              </a:rPr>
              <a:t>, to reduce </a:t>
            </a:r>
            <a:r>
              <a:rPr lang="en-GB" dirty="0" smtClean="0">
                <a:solidFill>
                  <a:srgbClr val="000000"/>
                </a:solidFill>
                <a:latin typeface="Calibri Light" panose="020F0302020204030204"/>
              </a:rPr>
              <a:t>scatter</a:t>
            </a:r>
            <a:r>
              <a:rPr lang="en-GB" dirty="0">
                <a:solidFill>
                  <a:srgbClr val="000000"/>
                </a:solidFill>
                <a:latin typeface="Calibri Light" panose="020F0302020204030204"/>
              </a:rPr>
              <a:t> </a:t>
            </a:r>
            <a:r>
              <a:rPr lang="en-GB" dirty="0" smtClean="0">
                <a:solidFill>
                  <a:srgbClr val="000000"/>
                </a:solidFill>
                <a:latin typeface="Calibri Light" panose="020F0302020204030204"/>
              </a:rPr>
              <a:t>radiation by absorbing X-rays that do not come straight from the X-ray tube. </a:t>
            </a:r>
          </a:p>
          <a:p>
            <a:pPr marL="285750" indent="-285750">
              <a:spcAft>
                <a:spcPts val="300"/>
              </a:spcAft>
              <a:buFont typeface="Arial" panose="020B0604020202020204" pitchFamily="34" charset="0"/>
              <a:buChar char="•"/>
            </a:pPr>
            <a:r>
              <a:rPr lang="en-GB" dirty="0" smtClean="0">
                <a:solidFill>
                  <a:srgbClr val="000000"/>
                </a:solidFill>
                <a:latin typeface="Calibri Light" panose="020F0302020204030204"/>
              </a:rPr>
              <a:t>‘</a:t>
            </a:r>
            <a:r>
              <a:rPr lang="en-GB" b="1" dirty="0" smtClean="0">
                <a:solidFill>
                  <a:srgbClr val="7030A0"/>
                </a:solidFill>
                <a:latin typeface="Calibri Light" panose="020F0302020204030204"/>
              </a:rPr>
              <a:t>Automatic exposure control</a:t>
            </a:r>
            <a:r>
              <a:rPr lang="en-GB" dirty="0" smtClean="0">
                <a:solidFill>
                  <a:srgbClr val="000000"/>
                </a:solidFill>
                <a:latin typeface="Calibri Light" panose="020F0302020204030204"/>
              </a:rPr>
              <a:t>’ (AEC) uses X-ray detectors to switch off the X-ray tube when sufficient X-rays have reached the detector. </a:t>
            </a:r>
          </a:p>
          <a:p>
            <a:pPr marL="285750" indent="-285750">
              <a:spcAft>
                <a:spcPts val="300"/>
              </a:spcAft>
              <a:buFont typeface="Arial" panose="020B0604020202020204" pitchFamily="34" charset="0"/>
              <a:buChar char="•"/>
            </a:pPr>
            <a:r>
              <a:rPr lang="en-GB" dirty="0" smtClean="0">
                <a:solidFill>
                  <a:srgbClr val="000000"/>
                </a:solidFill>
                <a:latin typeface="Calibri Light" panose="020F0302020204030204"/>
              </a:rPr>
              <a:t>X-rays then strike </a:t>
            </a:r>
            <a:r>
              <a:rPr lang="en-GB" dirty="0">
                <a:solidFill>
                  <a:srgbClr val="000000"/>
                </a:solidFill>
                <a:latin typeface="Calibri Light" panose="020F0302020204030204"/>
              </a:rPr>
              <a:t>an undeveloped</a:t>
            </a:r>
            <a:r>
              <a:rPr lang="en-GB" b="1" dirty="0">
                <a:solidFill>
                  <a:srgbClr val="7030A0"/>
                </a:solidFill>
                <a:latin typeface="Calibri Light" panose="020F0302020204030204"/>
              </a:rPr>
              <a:t> </a:t>
            </a:r>
            <a:r>
              <a:rPr lang="en-GB" b="1" dirty="0" smtClean="0">
                <a:solidFill>
                  <a:srgbClr val="7030A0"/>
                </a:solidFill>
                <a:latin typeface="Calibri Light" panose="020F0302020204030204"/>
              </a:rPr>
              <a:t>film</a:t>
            </a:r>
            <a:r>
              <a:rPr lang="en-GB" dirty="0" smtClean="0">
                <a:solidFill>
                  <a:srgbClr val="000000"/>
                </a:solidFill>
                <a:latin typeface="Calibri Light" panose="020F0302020204030204"/>
              </a:rPr>
              <a:t>, </a:t>
            </a:r>
            <a:r>
              <a:rPr lang="en-GB" dirty="0">
                <a:solidFill>
                  <a:srgbClr val="000000"/>
                </a:solidFill>
                <a:latin typeface="Calibri Light" panose="020F0302020204030204"/>
              </a:rPr>
              <a:t>which is held tightly to a </a:t>
            </a:r>
            <a:r>
              <a:rPr lang="en-GB" b="1" dirty="0">
                <a:solidFill>
                  <a:srgbClr val="7030A0"/>
                </a:solidFill>
                <a:latin typeface="Calibri Light" panose="020F0302020204030204"/>
              </a:rPr>
              <a:t>screen</a:t>
            </a:r>
            <a:r>
              <a:rPr lang="en-GB" dirty="0">
                <a:solidFill>
                  <a:srgbClr val="000000"/>
                </a:solidFill>
                <a:latin typeface="Calibri Light" panose="020F0302020204030204"/>
              </a:rPr>
              <a:t> of light-emitting phosphors in a light-tight cassette. </a:t>
            </a:r>
            <a:endParaRPr lang="en-GB" dirty="0" smtClean="0">
              <a:solidFill>
                <a:srgbClr val="000000"/>
              </a:solidFill>
              <a:latin typeface="Calibri Light" panose="020F0302020204030204"/>
            </a:endParaRPr>
          </a:p>
          <a:p>
            <a:pPr marL="285750" indent="-285750">
              <a:spcAft>
                <a:spcPts val="300"/>
              </a:spcAft>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film is then </a:t>
            </a:r>
            <a:r>
              <a:rPr lang="en-GB" b="1" dirty="0">
                <a:solidFill>
                  <a:srgbClr val="7030A0"/>
                </a:solidFill>
                <a:latin typeface="Calibri Light" panose="020F0302020204030204"/>
              </a:rPr>
              <a:t>developed chemically </a:t>
            </a:r>
            <a:r>
              <a:rPr lang="en-GB" dirty="0" smtClean="0">
                <a:solidFill>
                  <a:srgbClr val="000000"/>
                </a:solidFill>
                <a:latin typeface="Calibri Light" panose="020F0302020204030204"/>
              </a:rPr>
              <a:t>so that the image on </a:t>
            </a:r>
            <a:r>
              <a:rPr lang="en-GB" dirty="0">
                <a:solidFill>
                  <a:srgbClr val="000000"/>
                </a:solidFill>
                <a:latin typeface="Calibri Light" panose="020F0302020204030204"/>
              </a:rPr>
              <a:t>the </a:t>
            </a:r>
            <a:r>
              <a:rPr lang="en-GB" dirty="0" smtClean="0">
                <a:solidFill>
                  <a:srgbClr val="000000"/>
                </a:solidFill>
                <a:latin typeface="Calibri Light" panose="020F0302020204030204"/>
              </a:rPr>
              <a:t>film becomes visible. </a:t>
            </a:r>
          </a:p>
          <a:p>
            <a:pPr marL="285750" indent="-285750">
              <a:spcAft>
                <a:spcPts val="300"/>
              </a:spcAft>
              <a:buFont typeface="Arial" panose="020B0604020202020204" pitchFamily="34" charset="0"/>
              <a:buChar char="•"/>
            </a:pPr>
            <a:r>
              <a:rPr lang="en-GB" dirty="0" smtClean="0">
                <a:solidFill>
                  <a:srgbClr val="000000"/>
                </a:solidFill>
                <a:latin typeface="Calibri Light" panose="020F0302020204030204"/>
              </a:rPr>
              <a:t>The dark parts on the film occur where a high X-ray dose has arrived. This indicates patient tissue with a low absorption, such as the lungs. The light parts indicate tissues of high absorption, such as bones or metal.  </a:t>
            </a:r>
            <a:endParaRPr lang="en-GB" dirty="0">
              <a:solidFill>
                <a:srgbClr val="000000"/>
              </a:solidFill>
              <a:latin typeface="Calibri Light" panose="020F0302020204030204"/>
            </a:endParaRPr>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50825" y="1379655"/>
            <a:ext cx="3630424" cy="3020512"/>
          </a:xfrm>
          <a:prstGeom prst="rect">
            <a:avLst/>
          </a:prstGeom>
        </p:spPr>
      </p:pic>
      <p:pic>
        <p:nvPicPr>
          <p:cNvPr id="12290" name="Picture 2" descr="https://advansta.com/products/images/P/Film_web%20copy.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115041" y="4679370"/>
            <a:ext cx="2260400" cy="1655017"/>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p:cNvSpPr/>
          <p:nvPr/>
        </p:nvSpPr>
        <p:spPr>
          <a:xfrm>
            <a:off x="10217574" y="4852318"/>
            <a:ext cx="1687512" cy="1200329"/>
          </a:xfrm>
          <a:prstGeom prst="rect">
            <a:avLst/>
          </a:prstGeom>
        </p:spPr>
        <p:txBody>
          <a:bodyPr wrap="square">
            <a:spAutoFit/>
          </a:bodyPr>
          <a:lstStyle/>
          <a:p>
            <a:pPr lvl="0" algn="ctr"/>
            <a:r>
              <a:rPr lang="en-GB" b="1" i="1" dirty="0" smtClean="0">
                <a:solidFill>
                  <a:srgbClr val="000000"/>
                </a:solidFill>
                <a:latin typeface="+mj-lt"/>
              </a:rPr>
              <a:t>X-ray films come in different sizes, dependent on the imaging task</a:t>
            </a:r>
            <a:endParaRPr lang="en-GB" b="1" i="1" dirty="0">
              <a:solidFill>
                <a:srgbClr val="000000"/>
              </a:solidFill>
              <a:latin typeface="+mj-lt"/>
            </a:endParaRPr>
          </a:p>
        </p:txBody>
      </p:sp>
    </p:spTree>
    <p:extLst>
      <p:ext uri="{BB962C8B-B14F-4D97-AF65-F5344CB8AC3E}">
        <p14:creationId xmlns:p14="http://schemas.microsoft.com/office/powerpoint/2010/main" val="2493268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Digital Radiography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198166"/>
            <a:ext cx="11005571" cy="878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30" y="2214801"/>
            <a:ext cx="8502088" cy="923330"/>
          </a:xfrm>
          <a:prstGeom prst="rect">
            <a:avLst/>
          </a:prstGeom>
        </p:spPr>
        <p:txBody>
          <a:bodyPr wrap="square">
            <a:spAutoFit/>
          </a:bodyPr>
          <a:lstStyle/>
          <a:p>
            <a:pPr lvl="0"/>
            <a:r>
              <a:rPr lang="en-GB" dirty="0" smtClean="0">
                <a:solidFill>
                  <a:srgbClr val="000000"/>
                </a:solidFill>
                <a:latin typeface="+mj-lt"/>
              </a:rPr>
              <a:t>In digital radiography, X-rays </a:t>
            </a:r>
            <a:r>
              <a:rPr lang="en-GB" dirty="0">
                <a:solidFill>
                  <a:srgbClr val="000000"/>
                </a:solidFill>
                <a:latin typeface="+mj-lt"/>
              </a:rPr>
              <a:t>strike </a:t>
            </a:r>
            <a:r>
              <a:rPr lang="en-GB" dirty="0" smtClean="0">
                <a:solidFill>
                  <a:srgbClr val="000000"/>
                </a:solidFill>
                <a:latin typeface="+mj-lt"/>
              </a:rPr>
              <a:t>a semi-conductor based </a:t>
            </a:r>
            <a:r>
              <a:rPr lang="en-GB" b="1" dirty="0" smtClean="0">
                <a:solidFill>
                  <a:srgbClr val="7030A0"/>
                </a:solidFill>
                <a:latin typeface="+mj-lt"/>
              </a:rPr>
              <a:t>Flat Detector </a:t>
            </a:r>
            <a:r>
              <a:rPr lang="en-GB" dirty="0" smtClean="0">
                <a:solidFill>
                  <a:srgbClr val="000000"/>
                </a:solidFill>
                <a:latin typeface="+mj-lt"/>
              </a:rPr>
              <a:t>that </a:t>
            </a:r>
            <a:r>
              <a:rPr lang="en-GB" dirty="0">
                <a:solidFill>
                  <a:srgbClr val="000000"/>
                </a:solidFill>
                <a:latin typeface="+mj-lt"/>
              </a:rPr>
              <a:t>converts the </a:t>
            </a:r>
            <a:r>
              <a:rPr lang="en-GB" dirty="0" smtClean="0">
                <a:solidFill>
                  <a:srgbClr val="000000"/>
                </a:solidFill>
                <a:latin typeface="+mj-lt"/>
              </a:rPr>
              <a:t>X-ray intensity into </a:t>
            </a:r>
            <a:r>
              <a:rPr lang="en-GB" b="1" dirty="0">
                <a:solidFill>
                  <a:srgbClr val="7030A0"/>
                </a:solidFill>
                <a:latin typeface="+mj-lt"/>
              </a:rPr>
              <a:t>digital information</a:t>
            </a:r>
            <a:r>
              <a:rPr lang="en-GB" dirty="0">
                <a:solidFill>
                  <a:srgbClr val="000000"/>
                </a:solidFill>
                <a:latin typeface="+mj-lt"/>
              </a:rPr>
              <a:t>, which is transmitted and converted </a:t>
            </a:r>
            <a:r>
              <a:rPr lang="en-GB" dirty="0" smtClean="0">
                <a:solidFill>
                  <a:srgbClr val="000000"/>
                </a:solidFill>
                <a:latin typeface="+mj-lt"/>
              </a:rPr>
              <a:t>immediately (no need for chemical processing!) into an </a:t>
            </a:r>
            <a:r>
              <a:rPr lang="en-GB" dirty="0">
                <a:solidFill>
                  <a:srgbClr val="000000"/>
                </a:solidFill>
                <a:latin typeface="+mj-lt"/>
              </a:rPr>
              <a:t>image displayed on a </a:t>
            </a:r>
            <a:r>
              <a:rPr lang="en-GB" b="1" dirty="0">
                <a:solidFill>
                  <a:srgbClr val="7030A0"/>
                </a:solidFill>
                <a:latin typeface="+mj-lt"/>
              </a:rPr>
              <a:t>computer screen</a:t>
            </a:r>
            <a:r>
              <a:rPr lang="en-GB" dirty="0">
                <a:solidFill>
                  <a:srgbClr val="000000"/>
                </a:solidFill>
                <a:latin typeface="+mj-lt"/>
              </a:rPr>
              <a:t>. </a:t>
            </a:r>
            <a:endParaRPr lang="en-GB" dirty="0" smtClean="0">
              <a:solidFill>
                <a:srgbClr val="000000"/>
              </a:solidFill>
              <a:latin typeface="+mj-lt"/>
            </a:endParaRPr>
          </a:p>
        </p:txBody>
      </p:sp>
      <p:sp>
        <p:nvSpPr>
          <p:cNvPr id="7" name="Rechthoek 6"/>
          <p:cNvSpPr/>
          <p:nvPr/>
        </p:nvSpPr>
        <p:spPr>
          <a:xfrm>
            <a:off x="412130" y="1323425"/>
            <a:ext cx="10259113" cy="646331"/>
          </a:xfrm>
          <a:prstGeom prst="rect">
            <a:avLst/>
          </a:prstGeom>
        </p:spPr>
        <p:txBody>
          <a:bodyPr wrap="square">
            <a:spAutoFit/>
          </a:bodyPr>
          <a:lstStyle/>
          <a:p>
            <a:pPr lvl="0"/>
            <a:r>
              <a:rPr lang="en-GB" dirty="0" smtClean="0">
                <a:solidFill>
                  <a:srgbClr val="000000"/>
                </a:solidFill>
                <a:latin typeface="Calibri Light" panose="020F0302020204030204"/>
              </a:rPr>
              <a:t>Over the last 10-20 years, </a:t>
            </a:r>
            <a:r>
              <a:rPr lang="en-GB" b="1" dirty="0" smtClean="0">
                <a:solidFill>
                  <a:srgbClr val="7030A0"/>
                </a:solidFill>
                <a:latin typeface="Calibri Light" panose="020F0302020204030204"/>
              </a:rPr>
              <a:t>film-screen </a:t>
            </a:r>
            <a:r>
              <a:rPr lang="en-GB" b="1" dirty="0">
                <a:solidFill>
                  <a:srgbClr val="7030A0"/>
                </a:solidFill>
                <a:latin typeface="Calibri Light" panose="020F0302020204030204"/>
              </a:rPr>
              <a:t>radiography </a:t>
            </a:r>
            <a:r>
              <a:rPr lang="en-GB" dirty="0">
                <a:solidFill>
                  <a:srgbClr val="000000"/>
                </a:solidFill>
                <a:latin typeface="Calibri Light" panose="020F0302020204030204"/>
              </a:rPr>
              <a:t>is being replaced by </a:t>
            </a:r>
            <a:r>
              <a:rPr lang="en-GB" b="1" dirty="0">
                <a:solidFill>
                  <a:srgbClr val="7030A0"/>
                </a:solidFill>
                <a:latin typeface="Calibri Light" panose="020F0302020204030204"/>
              </a:rPr>
              <a:t>digital radiography</a:t>
            </a:r>
            <a:r>
              <a:rPr lang="en-GB" dirty="0">
                <a:solidFill>
                  <a:srgbClr val="000000"/>
                </a:solidFill>
                <a:latin typeface="Calibri Light" panose="020F0302020204030204"/>
              </a:rPr>
              <a:t>. Just as </a:t>
            </a:r>
            <a:r>
              <a:rPr lang="en-GB" dirty="0" smtClean="0">
                <a:solidFill>
                  <a:srgbClr val="000000"/>
                </a:solidFill>
                <a:latin typeface="Calibri Light" panose="020F0302020204030204"/>
              </a:rPr>
              <a:t>film-based consumer photography </a:t>
            </a:r>
            <a:r>
              <a:rPr lang="en-GB" dirty="0">
                <a:solidFill>
                  <a:srgbClr val="000000"/>
                </a:solidFill>
                <a:latin typeface="Calibri Light" panose="020F0302020204030204"/>
              </a:rPr>
              <a:t>has been replaced by digital photography. </a:t>
            </a:r>
          </a:p>
        </p:txBody>
      </p:sp>
      <p:pic>
        <p:nvPicPr>
          <p:cNvPr id="8" name="Afbeelding 7"/>
          <p:cNvPicPr>
            <a:picLocks noChangeAspect="1"/>
          </p:cNvPicPr>
          <p:nvPr/>
        </p:nvPicPr>
        <p:blipFill rotWithShape="1">
          <a:blip r:embed="rId2" cstate="screen">
            <a:extLst>
              <a:ext uri="{28A0092B-C50C-407E-A947-70E740481C1C}">
                <a14:useLocalDpi xmlns:a14="http://schemas.microsoft.com/office/drawing/2010/main"/>
              </a:ext>
            </a:extLst>
          </a:blip>
          <a:srcRect l="21841" r="19214"/>
          <a:stretch/>
        </p:blipFill>
        <p:spPr>
          <a:xfrm>
            <a:off x="8914218" y="2478187"/>
            <a:ext cx="2559057" cy="2894281"/>
          </a:xfrm>
          <a:prstGeom prst="rect">
            <a:avLst/>
          </a:prstGeom>
        </p:spPr>
      </p:pic>
      <p:pic>
        <p:nvPicPr>
          <p:cNvPr id="10" name="Afbeelding 9"/>
          <p:cNvPicPr>
            <a:picLocks noChangeAspect="1"/>
          </p:cNvPicPr>
          <p:nvPr/>
        </p:nvPicPr>
        <p:blipFill rotWithShape="1">
          <a:blip r:embed="rId3" cstate="screen">
            <a:extLst>
              <a:ext uri="{28A0092B-C50C-407E-A947-70E740481C1C}">
                <a14:useLocalDpi xmlns:a14="http://schemas.microsoft.com/office/drawing/2010/main"/>
              </a:ext>
            </a:extLst>
          </a:blip>
          <a:srcRect l="4356" r="8042"/>
          <a:stretch/>
        </p:blipFill>
        <p:spPr>
          <a:xfrm>
            <a:off x="476249" y="3383176"/>
            <a:ext cx="5946585" cy="2717933"/>
          </a:xfrm>
          <a:prstGeom prst="rect">
            <a:avLst/>
          </a:prstGeom>
        </p:spPr>
      </p:pic>
      <p:sp>
        <p:nvSpPr>
          <p:cNvPr id="16" name="Rechthoek 15"/>
          <p:cNvSpPr/>
          <p:nvPr/>
        </p:nvSpPr>
        <p:spPr>
          <a:xfrm>
            <a:off x="8708263" y="5608067"/>
            <a:ext cx="3018622" cy="646331"/>
          </a:xfrm>
          <a:prstGeom prst="rect">
            <a:avLst/>
          </a:prstGeom>
        </p:spPr>
        <p:txBody>
          <a:bodyPr wrap="square">
            <a:spAutoFit/>
          </a:bodyPr>
          <a:lstStyle/>
          <a:p>
            <a:pPr lvl="0" algn="ctr"/>
            <a:r>
              <a:rPr lang="en-GB" b="1" i="1" dirty="0" smtClean="0">
                <a:solidFill>
                  <a:srgbClr val="000000"/>
                </a:solidFill>
                <a:latin typeface="+mj-lt"/>
              </a:rPr>
              <a:t>a detachable Flat Detector can easily be repositioned</a:t>
            </a:r>
            <a:endParaRPr lang="en-GB" b="1" i="1" dirty="0">
              <a:solidFill>
                <a:srgbClr val="000000"/>
              </a:solidFill>
              <a:latin typeface="+mj-lt"/>
            </a:endParaRPr>
          </a:p>
        </p:txBody>
      </p:sp>
      <p:sp>
        <p:nvSpPr>
          <p:cNvPr id="17" name="Rechthoek 16"/>
          <p:cNvSpPr/>
          <p:nvPr/>
        </p:nvSpPr>
        <p:spPr>
          <a:xfrm>
            <a:off x="5136058" y="4242313"/>
            <a:ext cx="1542417" cy="646331"/>
          </a:xfrm>
          <a:prstGeom prst="rect">
            <a:avLst/>
          </a:prstGeom>
        </p:spPr>
        <p:txBody>
          <a:bodyPr wrap="square">
            <a:spAutoFit/>
          </a:bodyPr>
          <a:lstStyle/>
          <a:p>
            <a:pPr lvl="0" algn="ctr"/>
            <a:r>
              <a:rPr lang="en-GB" b="1" i="1" dirty="0" smtClean="0">
                <a:solidFill>
                  <a:srgbClr val="000000"/>
                </a:solidFill>
                <a:latin typeface="+mj-lt"/>
              </a:rPr>
              <a:t>Digital Chest X-ray Imaging</a:t>
            </a:r>
            <a:endParaRPr lang="en-GB" b="1" i="1" dirty="0">
              <a:solidFill>
                <a:srgbClr val="000000"/>
              </a:solidFill>
              <a:latin typeface="+mj-lt"/>
            </a:endParaRPr>
          </a:p>
        </p:txBody>
      </p:sp>
      <p:pic>
        <p:nvPicPr>
          <p:cNvPr id="19" name="Afbeelding 18"/>
          <p:cNvPicPr>
            <a:picLocks noChangeAspect="1"/>
          </p:cNvPicPr>
          <p:nvPr/>
        </p:nvPicPr>
        <p:blipFill rotWithShape="1">
          <a:blip r:embed="rId4"/>
          <a:srcRect r="48944"/>
          <a:stretch/>
        </p:blipFill>
        <p:spPr>
          <a:xfrm>
            <a:off x="10580084" y="322677"/>
            <a:ext cx="1263532" cy="1583496"/>
          </a:xfrm>
          <a:prstGeom prst="rect">
            <a:avLst/>
          </a:prstGeom>
        </p:spPr>
      </p:pic>
    </p:spTree>
    <p:extLst>
      <p:ext uri="{BB962C8B-B14F-4D97-AF65-F5344CB8AC3E}">
        <p14:creationId xmlns:p14="http://schemas.microsoft.com/office/powerpoint/2010/main" val="642319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3422</TotalTime>
  <Words>2750</Words>
  <Application>Microsoft Office PowerPoint</Application>
  <PresentationFormat>Widescreen</PresentationFormat>
  <Paragraphs>230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Times New Roman</vt:lpstr>
      <vt:lpstr>Terugblik</vt:lpstr>
      <vt:lpstr>Identify equipment used in Medical Imaging</vt:lpstr>
      <vt:lpstr>The ‘Medical Imaging’ or ‘Radiology’ Department</vt:lpstr>
      <vt:lpstr>The ‘Medical Imaging’ or ‘Radiology’ Department</vt:lpstr>
      <vt:lpstr>Main activities in the department</vt:lpstr>
      <vt:lpstr>Personnel in Medical Imaging Department</vt:lpstr>
      <vt:lpstr>Imaging Modalities</vt:lpstr>
      <vt:lpstr>Radiography</vt:lpstr>
      <vt:lpstr>Traditional film-screen radiography</vt:lpstr>
      <vt:lpstr>Digital Radiography</vt:lpstr>
      <vt:lpstr>X-ray Fluoroscopy</vt:lpstr>
      <vt:lpstr>X-ray Fluoroscopy: some applications</vt:lpstr>
      <vt:lpstr>Over-projection: the 3D problem in Radiography</vt:lpstr>
      <vt:lpstr>Ultrasound</vt:lpstr>
      <vt:lpstr>Ultrasound applications</vt:lpstr>
      <vt:lpstr>X-ray computed tomography</vt:lpstr>
      <vt:lpstr>Quality Assurance and Quality Control</vt:lpstr>
      <vt:lpstr>Quality control</vt:lpstr>
      <vt:lpstr>Quality control</vt:lpstr>
      <vt:lpstr>QC Programs are not totally free…. (example only)</vt:lpstr>
      <vt:lpstr>Quality Control Manual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317</cp:revision>
  <dcterms:created xsi:type="dcterms:W3CDTF">2014-11-03T16:21:19Z</dcterms:created>
  <dcterms:modified xsi:type="dcterms:W3CDTF">2020-03-18T14:17:50Z</dcterms:modified>
</cp:coreProperties>
</file>